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05" r:id="rId2"/>
    <p:sldId id="256" r:id="rId3"/>
    <p:sldId id="257" r:id="rId4"/>
    <p:sldId id="259" r:id="rId5"/>
    <p:sldId id="262" r:id="rId6"/>
    <p:sldId id="261" r:id="rId7"/>
    <p:sldId id="267" r:id="rId8"/>
    <p:sldId id="263" r:id="rId9"/>
    <p:sldId id="260" r:id="rId10"/>
    <p:sldId id="266" r:id="rId11"/>
    <p:sldId id="264" r:id="rId12"/>
    <p:sldId id="268" r:id="rId13"/>
    <p:sldId id="269" r:id="rId14"/>
    <p:sldId id="270"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274" r:id="rId33"/>
    <p:sldId id="275" r:id="rId34"/>
    <p:sldId id="277" r:id="rId35"/>
    <p:sldId id="278" r:id="rId36"/>
    <p:sldId id="279" r:id="rId37"/>
    <p:sldId id="280" r:id="rId38"/>
    <p:sldId id="281" r:id="rId39"/>
    <p:sldId id="285" r:id="rId40"/>
    <p:sldId id="283" r:id="rId41"/>
    <p:sldId id="286" r:id="rId42"/>
    <p:sldId id="282" r:id="rId4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8AC9FD24-7CEB-4F9D-9DC3-311CE0625FCA}" type="datetimeFigureOut">
              <a:rPr lang="en-US" smtClean="0"/>
              <a:t>10/17/2017</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0EA622C6-AA70-4132-8338-5939A96C60EF}" type="slidenum">
              <a:rPr lang="en-US" smtClean="0"/>
              <a:t>‹#›</a:t>
            </a:fld>
            <a:endParaRPr lang="en-US"/>
          </a:p>
        </p:txBody>
      </p:sp>
    </p:spTree>
    <p:extLst>
      <p:ext uri="{BB962C8B-B14F-4D97-AF65-F5344CB8AC3E}">
        <p14:creationId xmlns:p14="http://schemas.microsoft.com/office/powerpoint/2010/main" val="1368838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F6B1467-6279-4C83-899E-FD82EBB5C9D8}" type="datetimeFigureOut">
              <a:rPr lang="en-US" smtClean="0"/>
              <a:t>10/17/2017</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E5701247-EC17-41B4-B14C-DC440FF5B50C}" type="slidenum">
              <a:rPr lang="en-US" smtClean="0"/>
              <a:t>‹#›</a:t>
            </a:fld>
            <a:endParaRPr lang="en-US"/>
          </a:p>
        </p:txBody>
      </p:sp>
    </p:spTree>
    <p:extLst>
      <p:ext uri="{BB962C8B-B14F-4D97-AF65-F5344CB8AC3E}">
        <p14:creationId xmlns:p14="http://schemas.microsoft.com/office/powerpoint/2010/main" val="266121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01247-EC17-41B4-B14C-DC440FF5B50C}" type="slidenum">
              <a:rPr lang="en-US" smtClean="0"/>
              <a:t>2</a:t>
            </a:fld>
            <a:endParaRPr lang="en-US"/>
          </a:p>
        </p:txBody>
      </p:sp>
    </p:spTree>
    <p:extLst>
      <p:ext uri="{BB962C8B-B14F-4D97-AF65-F5344CB8AC3E}">
        <p14:creationId xmlns:p14="http://schemas.microsoft.com/office/powerpoint/2010/main" val="4141320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Tree>
    <p:extLst>
      <p:ext uri="{BB962C8B-B14F-4D97-AF65-F5344CB8AC3E}">
        <p14:creationId xmlns:p14="http://schemas.microsoft.com/office/powerpoint/2010/main" val="227482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Tree>
    <p:extLst>
      <p:ext uri="{BB962C8B-B14F-4D97-AF65-F5344CB8AC3E}">
        <p14:creationId xmlns:p14="http://schemas.microsoft.com/office/powerpoint/2010/main" val="284687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Tree>
    <p:extLst>
      <p:ext uri="{BB962C8B-B14F-4D97-AF65-F5344CB8AC3E}">
        <p14:creationId xmlns:p14="http://schemas.microsoft.com/office/powerpoint/2010/main" val="1051900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Tree>
    <p:extLst>
      <p:ext uri="{BB962C8B-B14F-4D97-AF65-F5344CB8AC3E}">
        <p14:creationId xmlns:p14="http://schemas.microsoft.com/office/powerpoint/2010/main" val="2173590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Tree>
    <p:extLst>
      <p:ext uri="{BB962C8B-B14F-4D97-AF65-F5344CB8AC3E}">
        <p14:creationId xmlns:p14="http://schemas.microsoft.com/office/powerpoint/2010/main" val="125240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Verdana" panose="020B0604030504040204" pitchFamily="34" charset="0"/>
              </a:defRPr>
            </a:lvl1pPr>
            <a:lvl2pPr marL="722313" indent="-277813" defTabSz="939800">
              <a:spcBef>
                <a:spcPct val="30000"/>
              </a:spcBef>
              <a:defRPr sz="1200">
                <a:solidFill>
                  <a:schemeClr val="tx1"/>
                </a:solidFill>
                <a:latin typeface="Verdana" panose="020B0604030504040204" pitchFamily="34" charset="0"/>
              </a:defRPr>
            </a:lvl2pPr>
            <a:lvl3pPr marL="1111250" indent="-222250" defTabSz="939800">
              <a:spcBef>
                <a:spcPct val="30000"/>
              </a:spcBef>
              <a:defRPr sz="1200">
                <a:solidFill>
                  <a:schemeClr val="tx1"/>
                </a:solidFill>
                <a:latin typeface="Verdana" panose="020B0604030504040204" pitchFamily="34" charset="0"/>
              </a:defRPr>
            </a:lvl3pPr>
            <a:lvl4pPr marL="1555750" indent="-222250" defTabSz="939800">
              <a:spcBef>
                <a:spcPct val="30000"/>
              </a:spcBef>
              <a:defRPr sz="1200">
                <a:solidFill>
                  <a:schemeClr val="tx1"/>
                </a:solidFill>
                <a:latin typeface="Verdana" panose="020B0604030504040204" pitchFamily="34" charset="0"/>
              </a:defRPr>
            </a:lvl4pPr>
            <a:lvl5pPr marL="2001838" indent="-222250" defTabSz="939800">
              <a:spcBef>
                <a:spcPct val="30000"/>
              </a:spcBef>
              <a:defRPr sz="1200">
                <a:solidFill>
                  <a:schemeClr val="tx1"/>
                </a:solidFill>
                <a:latin typeface="Verdana" panose="020B0604030504040204" pitchFamily="34" charset="0"/>
              </a:defRPr>
            </a:lvl5pPr>
            <a:lvl6pPr marL="2459038" indent="-222250" defTabSz="939800" eaLnBrk="0" fontAlgn="base" hangingPunct="0">
              <a:spcBef>
                <a:spcPct val="30000"/>
              </a:spcBef>
              <a:spcAft>
                <a:spcPct val="0"/>
              </a:spcAft>
              <a:defRPr sz="1200">
                <a:solidFill>
                  <a:schemeClr val="tx1"/>
                </a:solidFill>
                <a:latin typeface="Verdana" panose="020B0604030504040204" pitchFamily="34" charset="0"/>
              </a:defRPr>
            </a:lvl6pPr>
            <a:lvl7pPr marL="2916238" indent="-222250" defTabSz="939800" eaLnBrk="0" fontAlgn="base" hangingPunct="0">
              <a:spcBef>
                <a:spcPct val="30000"/>
              </a:spcBef>
              <a:spcAft>
                <a:spcPct val="0"/>
              </a:spcAft>
              <a:defRPr sz="1200">
                <a:solidFill>
                  <a:schemeClr val="tx1"/>
                </a:solidFill>
                <a:latin typeface="Verdana" panose="020B0604030504040204" pitchFamily="34" charset="0"/>
              </a:defRPr>
            </a:lvl7pPr>
            <a:lvl8pPr marL="3373438" indent="-222250" defTabSz="939800" eaLnBrk="0" fontAlgn="base" hangingPunct="0">
              <a:spcBef>
                <a:spcPct val="30000"/>
              </a:spcBef>
              <a:spcAft>
                <a:spcPct val="0"/>
              </a:spcAft>
              <a:defRPr sz="1200">
                <a:solidFill>
                  <a:schemeClr val="tx1"/>
                </a:solidFill>
                <a:latin typeface="Verdana" panose="020B0604030504040204" pitchFamily="34" charset="0"/>
              </a:defRPr>
            </a:lvl8pPr>
            <a:lvl9pPr marL="3830638" indent="-222250" defTabSz="9398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4CA7AAB6-AF3D-49DE-9611-1DD855975016}" type="slidenum">
              <a:rPr lang="en-US" altLang="en-US" sz="1300" smtClean="0">
                <a:ea typeface="MS Pゴシック" charset="0"/>
                <a:cs typeface="MS Pゴシック" charset="0"/>
              </a:rPr>
              <a:pPr>
                <a:spcBef>
                  <a:spcPct val="0"/>
                </a:spcBef>
              </a:pPr>
              <a:t>30</a:t>
            </a:fld>
            <a:endParaRPr lang="en-US" altLang="en-US" sz="1300" smtClean="0">
              <a:ea typeface="MS Pゴシック" charset="0"/>
              <a:cs typeface="MS Pゴシック" charset="0"/>
            </a:endParaRPr>
          </a:p>
        </p:txBody>
      </p:sp>
      <p:sp>
        <p:nvSpPr>
          <p:cNvPr id="45059" name="Rectangle 2"/>
          <p:cNvSpPr>
            <a:spLocks noRot="1" noChangeArrowheads="1" noTextEdit="1"/>
          </p:cNvSpPr>
          <p:nvPr>
            <p:ph type="sldImg"/>
          </p:nvPr>
        </p:nvSpPr>
        <p:spPr>
          <a:ln/>
        </p:spPr>
      </p:sp>
    </p:spTree>
    <p:extLst>
      <p:ext uri="{BB962C8B-B14F-4D97-AF65-F5344CB8AC3E}">
        <p14:creationId xmlns:p14="http://schemas.microsoft.com/office/powerpoint/2010/main" val="603104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01247-EC17-41B4-B14C-DC440FF5B50C}" type="slidenum">
              <a:rPr lang="en-US" smtClean="0"/>
              <a:t>39</a:t>
            </a:fld>
            <a:endParaRPr lang="en-US"/>
          </a:p>
        </p:txBody>
      </p:sp>
    </p:spTree>
    <p:extLst>
      <p:ext uri="{BB962C8B-B14F-4D97-AF65-F5344CB8AC3E}">
        <p14:creationId xmlns:p14="http://schemas.microsoft.com/office/powerpoint/2010/main" val="284959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Verdana" panose="020B0604030504040204" pitchFamily="34" charset="0"/>
              </a:defRPr>
            </a:lvl1pPr>
            <a:lvl2pPr marL="722313" indent="-277813" defTabSz="939800">
              <a:spcBef>
                <a:spcPct val="30000"/>
              </a:spcBef>
              <a:defRPr sz="1200">
                <a:solidFill>
                  <a:schemeClr val="tx1"/>
                </a:solidFill>
                <a:latin typeface="Verdana" panose="020B0604030504040204" pitchFamily="34" charset="0"/>
              </a:defRPr>
            </a:lvl2pPr>
            <a:lvl3pPr marL="1111250" indent="-222250" defTabSz="939800">
              <a:spcBef>
                <a:spcPct val="30000"/>
              </a:spcBef>
              <a:defRPr sz="1200">
                <a:solidFill>
                  <a:schemeClr val="tx1"/>
                </a:solidFill>
                <a:latin typeface="Verdana" panose="020B0604030504040204" pitchFamily="34" charset="0"/>
              </a:defRPr>
            </a:lvl3pPr>
            <a:lvl4pPr marL="1555750" indent="-222250" defTabSz="939800">
              <a:spcBef>
                <a:spcPct val="30000"/>
              </a:spcBef>
              <a:defRPr sz="1200">
                <a:solidFill>
                  <a:schemeClr val="tx1"/>
                </a:solidFill>
                <a:latin typeface="Verdana" panose="020B0604030504040204" pitchFamily="34" charset="0"/>
              </a:defRPr>
            </a:lvl4pPr>
            <a:lvl5pPr marL="2001838" indent="-222250" defTabSz="939800">
              <a:spcBef>
                <a:spcPct val="30000"/>
              </a:spcBef>
              <a:defRPr sz="1200">
                <a:solidFill>
                  <a:schemeClr val="tx1"/>
                </a:solidFill>
                <a:latin typeface="Verdana" panose="020B0604030504040204" pitchFamily="34" charset="0"/>
              </a:defRPr>
            </a:lvl5pPr>
            <a:lvl6pPr marL="2459038" indent="-222250" defTabSz="939800" eaLnBrk="0" fontAlgn="base" hangingPunct="0">
              <a:spcBef>
                <a:spcPct val="30000"/>
              </a:spcBef>
              <a:spcAft>
                <a:spcPct val="0"/>
              </a:spcAft>
              <a:defRPr sz="1200">
                <a:solidFill>
                  <a:schemeClr val="tx1"/>
                </a:solidFill>
                <a:latin typeface="Verdana" panose="020B0604030504040204" pitchFamily="34" charset="0"/>
              </a:defRPr>
            </a:lvl6pPr>
            <a:lvl7pPr marL="2916238" indent="-222250" defTabSz="939800" eaLnBrk="0" fontAlgn="base" hangingPunct="0">
              <a:spcBef>
                <a:spcPct val="30000"/>
              </a:spcBef>
              <a:spcAft>
                <a:spcPct val="0"/>
              </a:spcAft>
              <a:defRPr sz="1200">
                <a:solidFill>
                  <a:schemeClr val="tx1"/>
                </a:solidFill>
                <a:latin typeface="Verdana" panose="020B0604030504040204" pitchFamily="34" charset="0"/>
              </a:defRPr>
            </a:lvl7pPr>
            <a:lvl8pPr marL="3373438" indent="-222250" defTabSz="939800" eaLnBrk="0" fontAlgn="base" hangingPunct="0">
              <a:spcBef>
                <a:spcPct val="30000"/>
              </a:spcBef>
              <a:spcAft>
                <a:spcPct val="0"/>
              </a:spcAft>
              <a:defRPr sz="1200">
                <a:solidFill>
                  <a:schemeClr val="tx1"/>
                </a:solidFill>
                <a:latin typeface="Verdana" panose="020B0604030504040204" pitchFamily="34" charset="0"/>
              </a:defRPr>
            </a:lvl8pPr>
            <a:lvl9pPr marL="3830638" indent="-222250" defTabSz="9398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61B2B97-FD35-4A1F-8C61-D4C8EE6CBFB1}" type="slidenum">
              <a:rPr lang="en-US" altLang="en-US" sz="1300" smtClean="0">
                <a:ea typeface="MS Pゴシック" charset="0"/>
                <a:cs typeface="MS Pゴシック" charset="0"/>
              </a:rPr>
              <a:pPr>
                <a:spcBef>
                  <a:spcPct val="0"/>
                </a:spcBef>
              </a:pPr>
              <a:t>16</a:t>
            </a:fld>
            <a:endParaRPr lang="en-US" altLang="en-US" sz="1300" smtClean="0">
              <a:ea typeface="MS Pゴシック" charset="0"/>
              <a:cs typeface="MS Pゴシック" charset="0"/>
            </a:endParaRPr>
          </a:p>
        </p:txBody>
      </p:sp>
      <p:sp>
        <p:nvSpPr>
          <p:cNvPr id="17411" name="Rectangle 2"/>
          <p:cNvSpPr>
            <a:spLocks noRot="1" noChangeArrowheads="1" noTextEdit="1"/>
          </p:cNvSpPr>
          <p:nvPr>
            <p:ph type="sldImg"/>
          </p:nvPr>
        </p:nvSpPr>
        <p:spPr>
          <a:ln/>
        </p:spPr>
      </p:sp>
    </p:spTree>
    <p:extLst>
      <p:ext uri="{BB962C8B-B14F-4D97-AF65-F5344CB8AC3E}">
        <p14:creationId xmlns:p14="http://schemas.microsoft.com/office/powerpoint/2010/main" val="157871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Rot="1" noChangeArrowheads="1" noTextEdit="1"/>
          </p:cNvSpPr>
          <p:nvPr>
            <p:ph type="sldImg"/>
          </p:nvPr>
        </p:nvSpPr>
        <p:spPr>
          <a:ln/>
        </p:spPr>
      </p:sp>
    </p:spTree>
    <p:extLst>
      <p:ext uri="{BB962C8B-B14F-4D97-AF65-F5344CB8AC3E}">
        <p14:creationId xmlns:p14="http://schemas.microsoft.com/office/powerpoint/2010/main" val="33127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Tree>
    <p:extLst>
      <p:ext uri="{BB962C8B-B14F-4D97-AF65-F5344CB8AC3E}">
        <p14:creationId xmlns:p14="http://schemas.microsoft.com/office/powerpoint/2010/main" val="2144310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Rot="1" noChangeArrowheads="1" noTextEdit="1"/>
          </p:cNvSpPr>
          <p:nvPr>
            <p:ph type="sldImg"/>
          </p:nvPr>
        </p:nvSpPr>
        <p:spPr>
          <a:ln/>
        </p:spPr>
      </p:sp>
    </p:spTree>
    <p:extLst>
      <p:ext uri="{BB962C8B-B14F-4D97-AF65-F5344CB8AC3E}">
        <p14:creationId xmlns:p14="http://schemas.microsoft.com/office/powerpoint/2010/main" val="94506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Rot="1" noChangeArrowheads="1" noTextEdit="1"/>
          </p:cNvSpPr>
          <p:nvPr>
            <p:ph type="sldImg"/>
          </p:nvPr>
        </p:nvSpPr>
        <p:spPr>
          <a:ln/>
        </p:spPr>
      </p:sp>
    </p:spTree>
    <p:extLst>
      <p:ext uri="{BB962C8B-B14F-4D97-AF65-F5344CB8AC3E}">
        <p14:creationId xmlns:p14="http://schemas.microsoft.com/office/powerpoint/2010/main" val="421415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Tree>
    <p:extLst>
      <p:ext uri="{BB962C8B-B14F-4D97-AF65-F5344CB8AC3E}">
        <p14:creationId xmlns:p14="http://schemas.microsoft.com/office/powerpoint/2010/main" val="216207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Tree>
    <p:extLst>
      <p:ext uri="{BB962C8B-B14F-4D97-AF65-F5344CB8AC3E}">
        <p14:creationId xmlns:p14="http://schemas.microsoft.com/office/powerpoint/2010/main" val="3173620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Tree>
    <p:extLst>
      <p:ext uri="{BB962C8B-B14F-4D97-AF65-F5344CB8AC3E}">
        <p14:creationId xmlns:p14="http://schemas.microsoft.com/office/powerpoint/2010/main" val="199880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E1C83-9430-4C18-B990-2FCFC43A199E}"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6D3F-AA99-43A3-A581-9CE2F737EE70}" type="slidenum">
              <a:rPr lang="en-US" smtClean="0"/>
              <a:t>‹#›</a:t>
            </a:fld>
            <a:endParaRPr lang="en-US"/>
          </a:p>
        </p:txBody>
      </p:sp>
    </p:spTree>
    <p:extLst>
      <p:ext uri="{BB962C8B-B14F-4D97-AF65-F5344CB8AC3E}">
        <p14:creationId xmlns:p14="http://schemas.microsoft.com/office/powerpoint/2010/main" val="123987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E1C83-9430-4C18-B990-2FCFC43A199E}"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6D3F-AA99-43A3-A581-9CE2F737EE70}" type="slidenum">
              <a:rPr lang="en-US" smtClean="0"/>
              <a:t>‹#›</a:t>
            </a:fld>
            <a:endParaRPr lang="en-US"/>
          </a:p>
        </p:txBody>
      </p:sp>
    </p:spTree>
    <p:extLst>
      <p:ext uri="{BB962C8B-B14F-4D97-AF65-F5344CB8AC3E}">
        <p14:creationId xmlns:p14="http://schemas.microsoft.com/office/powerpoint/2010/main" val="228319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E1C83-9430-4C18-B990-2FCFC43A199E}"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6D3F-AA99-43A3-A581-9CE2F737EE70}" type="slidenum">
              <a:rPr lang="en-US" smtClean="0"/>
              <a:t>‹#›</a:t>
            </a:fld>
            <a:endParaRPr lang="en-US"/>
          </a:p>
        </p:txBody>
      </p:sp>
    </p:spTree>
    <p:extLst>
      <p:ext uri="{BB962C8B-B14F-4D97-AF65-F5344CB8AC3E}">
        <p14:creationId xmlns:p14="http://schemas.microsoft.com/office/powerpoint/2010/main" val="409360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E1C83-9430-4C18-B990-2FCFC43A199E}"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6D3F-AA99-43A3-A581-9CE2F737EE70}" type="slidenum">
              <a:rPr lang="en-US" smtClean="0"/>
              <a:t>‹#›</a:t>
            </a:fld>
            <a:endParaRPr lang="en-US"/>
          </a:p>
        </p:txBody>
      </p:sp>
    </p:spTree>
    <p:extLst>
      <p:ext uri="{BB962C8B-B14F-4D97-AF65-F5344CB8AC3E}">
        <p14:creationId xmlns:p14="http://schemas.microsoft.com/office/powerpoint/2010/main" val="395563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E1C83-9430-4C18-B990-2FCFC43A199E}"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6D3F-AA99-43A3-A581-9CE2F737EE70}" type="slidenum">
              <a:rPr lang="en-US" smtClean="0"/>
              <a:t>‹#›</a:t>
            </a:fld>
            <a:endParaRPr lang="en-US"/>
          </a:p>
        </p:txBody>
      </p:sp>
    </p:spTree>
    <p:extLst>
      <p:ext uri="{BB962C8B-B14F-4D97-AF65-F5344CB8AC3E}">
        <p14:creationId xmlns:p14="http://schemas.microsoft.com/office/powerpoint/2010/main" val="292426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9E1C83-9430-4C18-B990-2FCFC43A199E}"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6D3F-AA99-43A3-A581-9CE2F737EE70}" type="slidenum">
              <a:rPr lang="en-US" smtClean="0"/>
              <a:t>‹#›</a:t>
            </a:fld>
            <a:endParaRPr lang="en-US"/>
          </a:p>
        </p:txBody>
      </p:sp>
    </p:spTree>
    <p:extLst>
      <p:ext uri="{BB962C8B-B14F-4D97-AF65-F5344CB8AC3E}">
        <p14:creationId xmlns:p14="http://schemas.microsoft.com/office/powerpoint/2010/main" val="83538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9E1C83-9430-4C18-B990-2FCFC43A199E}"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96D3F-AA99-43A3-A581-9CE2F737EE70}" type="slidenum">
              <a:rPr lang="en-US" smtClean="0"/>
              <a:t>‹#›</a:t>
            </a:fld>
            <a:endParaRPr lang="en-US"/>
          </a:p>
        </p:txBody>
      </p:sp>
    </p:spTree>
    <p:extLst>
      <p:ext uri="{BB962C8B-B14F-4D97-AF65-F5344CB8AC3E}">
        <p14:creationId xmlns:p14="http://schemas.microsoft.com/office/powerpoint/2010/main" val="79709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9E1C83-9430-4C18-B990-2FCFC43A199E}"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96D3F-AA99-43A3-A581-9CE2F737EE70}" type="slidenum">
              <a:rPr lang="en-US" smtClean="0"/>
              <a:t>‹#›</a:t>
            </a:fld>
            <a:endParaRPr lang="en-US"/>
          </a:p>
        </p:txBody>
      </p:sp>
    </p:spTree>
    <p:extLst>
      <p:ext uri="{BB962C8B-B14F-4D97-AF65-F5344CB8AC3E}">
        <p14:creationId xmlns:p14="http://schemas.microsoft.com/office/powerpoint/2010/main" val="157137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E1C83-9430-4C18-B990-2FCFC43A199E}"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96D3F-AA99-43A3-A581-9CE2F737EE70}" type="slidenum">
              <a:rPr lang="en-US" smtClean="0"/>
              <a:t>‹#›</a:t>
            </a:fld>
            <a:endParaRPr lang="en-US"/>
          </a:p>
        </p:txBody>
      </p:sp>
    </p:spTree>
    <p:extLst>
      <p:ext uri="{BB962C8B-B14F-4D97-AF65-F5344CB8AC3E}">
        <p14:creationId xmlns:p14="http://schemas.microsoft.com/office/powerpoint/2010/main" val="389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E1C83-9430-4C18-B990-2FCFC43A199E}"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6D3F-AA99-43A3-A581-9CE2F737EE70}" type="slidenum">
              <a:rPr lang="en-US" smtClean="0"/>
              <a:t>‹#›</a:t>
            </a:fld>
            <a:endParaRPr lang="en-US"/>
          </a:p>
        </p:txBody>
      </p:sp>
    </p:spTree>
    <p:extLst>
      <p:ext uri="{BB962C8B-B14F-4D97-AF65-F5344CB8AC3E}">
        <p14:creationId xmlns:p14="http://schemas.microsoft.com/office/powerpoint/2010/main" val="241688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E1C83-9430-4C18-B990-2FCFC43A199E}"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6D3F-AA99-43A3-A581-9CE2F737EE70}" type="slidenum">
              <a:rPr lang="en-US" smtClean="0"/>
              <a:t>‹#›</a:t>
            </a:fld>
            <a:endParaRPr lang="en-US"/>
          </a:p>
        </p:txBody>
      </p:sp>
    </p:spTree>
    <p:extLst>
      <p:ext uri="{BB962C8B-B14F-4D97-AF65-F5344CB8AC3E}">
        <p14:creationId xmlns:p14="http://schemas.microsoft.com/office/powerpoint/2010/main" val="192850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E1C83-9430-4C18-B990-2FCFC43A199E}" type="datetimeFigureOut">
              <a:rPr lang="en-US" smtClean="0"/>
              <a:t>10/17/2017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96D3F-AA99-43A3-A581-9CE2F737EE70}" type="slidenum">
              <a:rPr lang="en-US" smtClean="0"/>
              <a:t>‹#›</a:t>
            </a:fld>
            <a:endParaRPr lang="en-US"/>
          </a:p>
        </p:txBody>
      </p:sp>
    </p:spTree>
    <p:extLst>
      <p:ext uri="{BB962C8B-B14F-4D97-AF65-F5344CB8AC3E}">
        <p14:creationId xmlns:p14="http://schemas.microsoft.com/office/powerpoint/2010/main" val="3611601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ctrTitle"/>
          </p:nvPr>
        </p:nvSpPr>
        <p:spPr>
          <a:xfrm>
            <a:off x="296863" y="76200"/>
            <a:ext cx="8237537" cy="1143000"/>
          </a:xfrm>
        </p:spPr>
        <p:txBody>
          <a:bodyPr/>
          <a:lstStyle/>
          <a:p>
            <a:pPr>
              <a:defRPr/>
            </a:pPr>
            <a:r>
              <a:rPr lang="en-US" sz="2800" u="sng" dirty="0">
                <a:latin typeface="Times New Roman" panose="02020603050405020304" pitchFamily="18" charset="0"/>
                <a:cs typeface="Times New Roman" panose="02020603050405020304" pitchFamily="18" charset="0"/>
              </a:rPr>
              <a:t>Chapter 7: The Industrial Revolution Begins </a:t>
            </a:r>
            <a:r>
              <a:rPr lang="en-US" sz="2800" u="sng" dirty="0" smtClean="0">
                <a:latin typeface="Times New Roman" panose="02020603050405020304" pitchFamily="18" charset="0"/>
                <a:cs typeface="Times New Roman" panose="02020603050405020304" pitchFamily="18" charset="0"/>
              </a:rPr>
              <a:t>1750-1850</a:t>
            </a:r>
            <a:br>
              <a:rPr lang="en-US" sz="2800" u="sng" dirty="0" smtClean="0">
                <a:latin typeface="Times New Roman" panose="02020603050405020304" pitchFamily="18" charset="0"/>
                <a:cs typeface="Times New Roman" panose="02020603050405020304" pitchFamily="18" charset="0"/>
              </a:rPr>
            </a:br>
            <a:r>
              <a:rPr lang="en-US" sz="2800" u="sng" dirty="0" smtClean="0">
                <a:latin typeface="Times New Roman" panose="02020603050405020304" pitchFamily="18" charset="0"/>
                <a:cs typeface="Times New Roman" panose="02020603050405020304" pitchFamily="18" charset="0"/>
              </a:rPr>
              <a:t>Section 1: The Beginning  </a:t>
            </a:r>
            <a:endParaRPr lang="en-US" sz="2800" dirty="0" smtClean="0">
              <a:solidFill>
                <a:srgbClr val="000000"/>
              </a:solidFill>
              <a:latin typeface="Verdana" pitchFamily="34" charset="0"/>
            </a:endParaRPr>
          </a:p>
        </p:txBody>
      </p:sp>
      <p:pic>
        <p:nvPicPr>
          <p:cNvPr id="15363" name="Picture 6" descr="84284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98816"/>
            <a:ext cx="353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
          <p:cNvSpPr>
            <a:spLocks noChangeArrowheads="1"/>
          </p:cNvSpPr>
          <p:nvPr/>
        </p:nvSpPr>
        <p:spPr bwMode="auto">
          <a:xfrm>
            <a:off x="762000" y="1981200"/>
            <a:ext cx="4572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ゴシック" charset="0"/>
                <a:cs typeface="MS Pゴシック" charset="0"/>
              </a:defRPr>
            </a:lvl1pPr>
            <a:lvl2pPr marL="742950" indent="-285750">
              <a:defRPr sz="2200">
                <a:solidFill>
                  <a:schemeClr val="tx1"/>
                </a:solidFill>
                <a:latin typeface="Verdana" panose="020B0604030504040204" pitchFamily="34" charset="0"/>
                <a:ea typeface="MS Pゴシック" charset="0"/>
                <a:cs typeface="MS Pゴシック" charset="0"/>
              </a:defRPr>
            </a:lvl2pPr>
            <a:lvl3pPr marL="1143000" indent="-228600">
              <a:defRPr sz="2200">
                <a:solidFill>
                  <a:schemeClr val="tx1"/>
                </a:solidFill>
                <a:latin typeface="Verdana" panose="020B0604030504040204" pitchFamily="34" charset="0"/>
                <a:ea typeface="MS Pゴシック" charset="0"/>
                <a:cs typeface="MS Pゴシック" charset="0"/>
              </a:defRPr>
            </a:lvl3pPr>
            <a:lvl4pPr marL="1600200" indent="-228600">
              <a:defRPr sz="2200">
                <a:solidFill>
                  <a:schemeClr val="tx1"/>
                </a:solidFill>
                <a:latin typeface="Verdana" panose="020B0604030504040204" pitchFamily="34" charset="0"/>
                <a:ea typeface="MS Pゴシック" charset="0"/>
                <a:cs typeface="MS Pゴシック" charset="0"/>
              </a:defRPr>
            </a:lvl4pPr>
            <a:lvl5pPr marL="2057400" indent="-22860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marL="342900" indent="-342900">
              <a:spcAft>
                <a:spcPct val="60000"/>
              </a:spcAft>
              <a:buSzPct val="80000"/>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Analyze why life changed as industry </a:t>
            </a:r>
            <a:r>
              <a:rPr lang="en-US" altLang="en-US" dirty="0" smtClean="0">
                <a:latin typeface="Times New Roman" panose="02020603050405020304" pitchFamily="18" charset="0"/>
                <a:cs typeface="Times New Roman" panose="02020603050405020304" pitchFamily="18" charset="0"/>
              </a:rPr>
              <a:t>spread.</a:t>
            </a:r>
          </a:p>
          <a:p>
            <a:pPr marL="342900" indent="-342900">
              <a:spcAft>
                <a:spcPct val="60000"/>
              </a:spcAft>
              <a:buSzPct val="80000"/>
              <a:buFont typeface="Wingdings" panose="05000000000000000000" pitchFamily="2" charset="2"/>
              <a:buChar char="Ø"/>
            </a:pPr>
            <a:r>
              <a:rPr lang="en-US" altLang="en-US" dirty="0" smtClean="0">
                <a:latin typeface="Times New Roman" panose="02020603050405020304" pitchFamily="18" charset="0"/>
                <a:cs typeface="Times New Roman" panose="02020603050405020304" pitchFamily="18" charset="0"/>
              </a:rPr>
              <a:t>Summarize </a:t>
            </a:r>
            <a:r>
              <a:rPr lang="en-US" altLang="en-US" dirty="0">
                <a:latin typeface="Times New Roman" panose="02020603050405020304" pitchFamily="18" charset="0"/>
                <a:cs typeface="Times New Roman" panose="02020603050405020304" pitchFamily="18" charset="0"/>
              </a:rPr>
              <a:t>how an agricultural revolution led to the growth of </a:t>
            </a:r>
            <a:r>
              <a:rPr lang="en-US" altLang="en-US" dirty="0" smtClean="0">
                <a:latin typeface="Times New Roman" panose="02020603050405020304" pitchFamily="18" charset="0"/>
                <a:cs typeface="Times New Roman" panose="02020603050405020304" pitchFamily="18" charset="0"/>
              </a:rPr>
              <a:t>industry.</a:t>
            </a:r>
          </a:p>
          <a:p>
            <a:pPr marL="342900" indent="-342900">
              <a:spcAft>
                <a:spcPct val="60000"/>
              </a:spcAft>
              <a:buSzPct val="80000"/>
              <a:buFont typeface="Wingdings" panose="05000000000000000000" pitchFamily="2" charset="2"/>
              <a:buChar char="Ø"/>
            </a:pPr>
            <a:r>
              <a:rPr lang="en-US" altLang="en-US" dirty="0" smtClean="0">
                <a:latin typeface="Times New Roman" panose="02020603050405020304" pitchFamily="18" charset="0"/>
                <a:cs typeface="Times New Roman" panose="02020603050405020304" pitchFamily="18" charset="0"/>
              </a:rPr>
              <a:t>Outline </a:t>
            </a:r>
            <a:r>
              <a:rPr lang="en-US" altLang="en-US" dirty="0">
                <a:latin typeface="Times New Roman" panose="02020603050405020304" pitchFamily="18" charset="0"/>
                <a:cs typeface="Times New Roman" panose="02020603050405020304" pitchFamily="18" charset="0"/>
              </a:rPr>
              <a:t>the new technologies that helped trigger the Industrial Revolution.</a:t>
            </a:r>
          </a:p>
        </p:txBody>
      </p:sp>
      <p:sp>
        <p:nvSpPr>
          <p:cNvPr id="15365" name="Rectangle 2"/>
          <p:cNvSpPr>
            <a:spLocks noChangeArrowheads="1"/>
          </p:cNvSpPr>
          <p:nvPr/>
        </p:nvSpPr>
        <p:spPr bwMode="auto">
          <a:xfrm>
            <a:off x="296863" y="1539875"/>
            <a:ext cx="14542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anose="020B0604030504040204" pitchFamily="34" charset="0"/>
                <a:ea typeface="MS Pゴシック" charset="0"/>
                <a:cs typeface="MS Pゴシック" charset="0"/>
              </a:defRPr>
            </a:lvl1pPr>
            <a:lvl2pPr marL="742950" indent="-285750">
              <a:defRPr sz="2200">
                <a:solidFill>
                  <a:schemeClr val="tx1"/>
                </a:solidFill>
                <a:latin typeface="Verdana" panose="020B0604030504040204" pitchFamily="34" charset="0"/>
                <a:ea typeface="MS Pゴシック" charset="0"/>
                <a:cs typeface="MS Pゴシック" charset="0"/>
              </a:defRPr>
            </a:lvl2pPr>
            <a:lvl3pPr marL="1143000" indent="-228600">
              <a:defRPr sz="2200">
                <a:solidFill>
                  <a:schemeClr val="tx1"/>
                </a:solidFill>
                <a:latin typeface="Verdana" panose="020B0604030504040204" pitchFamily="34" charset="0"/>
                <a:ea typeface="MS Pゴシック" charset="0"/>
                <a:cs typeface="MS Pゴシック" charset="0"/>
              </a:defRPr>
            </a:lvl3pPr>
            <a:lvl4pPr marL="1600200" indent="-228600">
              <a:defRPr sz="2200">
                <a:solidFill>
                  <a:schemeClr val="tx1"/>
                </a:solidFill>
                <a:latin typeface="Verdana" panose="020B0604030504040204" pitchFamily="34" charset="0"/>
                <a:ea typeface="MS Pゴシック" charset="0"/>
                <a:cs typeface="MS Pゴシック" charset="0"/>
              </a:defRPr>
            </a:lvl4pPr>
            <a:lvl5pPr marL="2057400" indent="-22860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eaLnBrk="1" hangingPunct="1"/>
            <a:r>
              <a:rPr lang="en-US" altLang="en-US" b="1" u="sng" dirty="0">
                <a:latin typeface="Times New Roman" panose="02020603050405020304" pitchFamily="18" charset="0"/>
                <a:cs typeface="Times New Roman" panose="02020603050405020304" pitchFamily="18" charset="0"/>
              </a:rPr>
              <a:t>Objectives</a:t>
            </a:r>
            <a:endParaRPr lang="en-US" altLang="en-US" sz="2400" b="1" u="sng" dirty="0">
              <a:latin typeface="Times New Roman" panose="02020603050405020304" pitchFamily="18" charset="0"/>
              <a:cs typeface="Times New Roman" panose="02020603050405020304" pitchFamily="18" charset="0"/>
            </a:endParaRPr>
          </a:p>
        </p:txBody>
      </p:sp>
      <p:sp>
        <p:nvSpPr>
          <p:cNvPr id="15366" name="Rectangle 3"/>
          <p:cNvSpPr>
            <a:spLocks noChangeArrowheads="1"/>
          </p:cNvSpPr>
          <p:nvPr/>
        </p:nvSpPr>
        <p:spPr bwMode="auto">
          <a:xfrm>
            <a:off x="1123756" y="5842100"/>
            <a:ext cx="7826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ゴシック" charset="0"/>
                <a:cs typeface="MS Pゴシック" charset="0"/>
              </a:defRPr>
            </a:lvl1pPr>
            <a:lvl2pPr marL="742950" indent="-285750">
              <a:defRPr sz="2200">
                <a:solidFill>
                  <a:schemeClr val="tx1"/>
                </a:solidFill>
                <a:latin typeface="Verdana" panose="020B0604030504040204" pitchFamily="34" charset="0"/>
                <a:ea typeface="MS Pゴシック" charset="0"/>
                <a:cs typeface="MS Pゴシック" charset="0"/>
              </a:defRPr>
            </a:lvl2pPr>
            <a:lvl3pPr marL="1143000" indent="-228600">
              <a:defRPr sz="2200">
                <a:solidFill>
                  <a:schemeClr val="tx1"/>
                </a:solidFill>
                <a:latin typeface="Verdana" panose="020B0604030504040204" pitchFamily="34" charset="0"/>
                <a:ea typeface="MS Pゴシック" charset="0"/>
                <a:cs typeface="MS Pゴシック" charset="0"/>
              </a:defRPr>
            </a:lvl3pPr>
            <a:lvl4pPr marL="1600200" indent="-228600">
              <a:defRPr sz="2200">
                <a:solidFill>
                  <a:schemeClr val="tx1"/>
                </a:solidFill>
                <a:latin typeface="Verdana" panose="020B0604030504040204" pitchFamily="34" charset="0"/>
                <a:ea typeface="MS Pゴシック" charset="0"/>
                <a:cs typeface="MS Pゴシック" charset="0"/>
              </a:defRPr>
            </a:lvl4pPr>
            <a:lvl5pPr marL="2057400" indent="-22860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eaLnBrk="1" hangingPunct="1">
              <a:spcAft>
                <a:spcPct val="60000"/>
              </a:spcAft>
            </a:pPr>
            <a:r>
              <a:rPr lang="en-US" altLang="en-US" sz="2400" b="1" i="1" dirty="0">
                <a:latin typeface="Times New Roman" panose="02020603050405020304" pitchFamily="18" charset="0"/>
                <a:cs typeface="Times New Roman" panose="02020603050405020304" pitchFamily="18" charset="0"/>
              </a:rPr>
              <a:t>What events helped bring about the Industrial Revolution?</a:t>
            </a:r>
          </a:p>
        </p:txBody>
      </p:sp>
      <p:pic>
        <p:nvPicPr>
          <p:cNvPr id="1536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93533"/>
            <a:ext cx="5302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47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anose="02020603050405020304" pitchFamily="18" charset="0"/>
                <a:cs typeface="Times New Roman" panose="02020603050405020304" pitchFamily="18" charset="0"/>
              </a:rPr>
              <a:t>New Technology Becomes Key</a:t>
            </a:r>
            <a:endParaRPr lang="en-US"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1773382"/>
            <a:ext cx="7696200" cy="3046988"/>
          </a:xfrm>
          <a:prstGeom prst="rect">
            <a:avLst/>
          </a:prstGeom>
          <a:noFill/>
        </p:spPr>
        <p:txBody>
          <a:bodyPr wrap="square" rtlCol="0">
            <a:spAutoFit/>
          </a:bodyPr>
          <a:lstStyle/>
          <a:p>
            <a:r>
              <a:rPr lang="en-US" sz="3200" dirty="0" smtClean="0"/>
              <a:t>	</a:t>
            </a:r>
            <a:r>
              <a:rPr lang="en-US" sz="3200" dirty="0" smtClean="0">
                <a:latin typeface="Times New Roman" panose="02020603050405020304" pitchFamily="18" charset="0"/>
                <a:cs typeface="Times New Roman" panose="02020603050405020304" pitchFamily="18" charset="0"/>
              </a:rPr>
              <a:t>Another factor that helped trigger the Industrial Revolution was the development of new technology.  Aided by new sources of energy and new materials, these new technologies enabled business owners to change the ways work was done.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801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21" y="76200"/>
            <a:ext cx="8229600" cy="555460"/>
          </a:xfrm>
        </p:spPr>
        <p:txBody>
          <a:bodyPr>
            <a:normAutofit fontScale="90000"/>
          </a:bodyPr>
          <a:lstStyle/>
          <a:p>
            <a:r>
              <a:rPr lang="en-US" u="sng" dirty="0" smtClean="0">
                <a:latin typeface="Times New Roman" panose="02020603050405020304" pitchFamily="18" charset="0"/>
                <a:cs typeface="Times New Roman" panose="02020603050405020304" pitchFamily="18" charset="0"/>
              </a:rPr>
              <a:t>New Technology</a:t>
            </a:r>
            <a:endParaRPr lang="en-US"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51921" y="762000"/>
            <a:ext cx="8229600" cy="5016758"/>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During the 1700s, people began to harness new </a:t>
            </a:r>
          </a:p>
          <a:p>
            <a:pPr algn="ctr"/>
            <a:r>
              <a:rPr lang="en-US" sz="2400" dirty="0" smtClean="0">
                <a:latin typeface="Times New Roman" panose="02020603050405020304" pitchFamily="18" charset="0"/>
                <a:cs typeface="Times New Roman" panose="02020603050405020304" pitchFamily="18" charset="0"/>
              </a:rPr>
              <a:t>sources of energy.</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u="sng" dirty="0" smtClean="0">
                <a:latin typeface="Times New Roman" panose="02020603050405020304" pitchFamily="18" charset="0"/>
                <a:cs typeface="Times New Roman" panose="02020603050405020304" pitchFamily="18" charset="0"/>
              </a:rPr>
              <a:t>Coal</a:t>
            </a:r>
            <a:r>
              <a:rPr lang="en-US" sz="2400" dirty="0" smtClean="0">
                <a:latin typeface="Times New Roman" panose="02020603050405020304" pitchFamily="18" charset="0"/>
                <a:cs typeface="Times New Roman" panose="02020603050405020304" pitchFamily="18" charset="0"/>
              </a:rPr>
              <a:t> used to develop the </a:t>
            </a:r>
            <a:r>
              <a:rPr lang="en-US" sz="2400" u="sng" dirty="0" smtClean="0">
                <a:latin typeface="Times New Roman" panose="02020603050405020304" pitchFamily="18" charset="0"/>
                <a:cs typeface="Times New Roman" panose="02020603050405020304" pitchFamily="18" charset="0"/>
              </a:rPr>
              <a:t>steam</a:t>
            </a:r>
            <a:r>
              <a:rPr lang="en-US" sz="2400" dirty="0" smtClean="0">
                <a:latin typeface="Times New Roman" panose="02020603050405020304" pitchFamily="18" charset="0"/>
                <a:cs typeface="Times New Roman" panose="02020603050405020304" pitchFamily="18" charset="0"/>
              </a:rPr>
              <a:t> engine.</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1712, British inventor </a:t>
            </a:r>
            <a:r>
              <a:rPr lang="en-US" sz="2400" u="sng" dirty="0" smtClean="0">
                <a:latin typeface="Times New Roman" panose="02020603050405020304" pitchFamily="18" charset="0"/>
                <a:cs typeface="Times New Roman" panose="02020603050405020304" pitchFamily="18" charset="0"/>
              </a:rPr>
              <a:t>Thomas Newcomen</a:t>
            </a:r>
            <a:r>
              <a:rPr lang="en-US" sz="2400" dirty="0" smtClean="0">
                <a:latin typeface="Times New Roman" panose="02020603050405020304" pitchFamily="18" charset="0"/>
                <a:cs typeface="Times New Roman" panose="02020603050405020304" pitchFamily="18" charset="0"/>
              </a:rPr>
              <a:t> developed a steam engine powered by coal to pump water out of mines.</a:t>
            </a:r>
            <a:endParaRPr lang="en-US" sz="2400" dirty="0">
              <a:latin typeface="Times New Roman" panose="02020603050405020304" pitchFamily="18" charset="0"/>
              <a:cs typeface="Times New Roman" panose="02020603050405020304" pitchFamily="18" charset="0"/>
            </a:endParaRP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Scottish engineer </a:t>
            </a:r>
            <a:r>
              <a:rPr lang="en-US" sz="2400" u="sng" dirty="0" smtClean="0">
                <a:latin typeface="Times New Roman" panose="02020603050405020304" pitchFamily="18" charset="0"/>
                <a:cs typeface="Times New Roman" panose="02020603050405020304" pitchFamily="18" charset="0"/>
              </a:rPr>
              <a:t>James Watt </a:t>
            </a:r>
            <a:r>
              <a:rPr lang="en-US" sz="2400" dirty="0" smtClean="0">
                <a:latin typeface="Times New Roman" panose="02020603050405020304" pitchFamily="18" charset="0"/>
                <a:cs typeface="Times New Roman" panose="02020603050405020304" pitchFamily="18" charset="0"/>
              </a:rPr>
              <a:t>looked to improve on Newcomen’s design and made it more </a:t>
            </a:r>
            <a:r>
              <a:rPr lang="en-US" sz="2400" u="sng" dirty="0" smtClean="0">
                <a:latin typeface="Times New Roman" panose="02020603050405020304" pitchFamily="18" charset="0"/>
                <a:cs typeface="Times New Roman" panose="02020603050405020304" pitchFamily="18" charset="0"/>
              </a:rPr>
              <a:t>efficient</a:t>
            </a:r>
            <a:r>
              <a:rPr lang="en-US" sz="2400" dirty="0" smtClean="0">
                <a:latin typeface="Times New Roman" panose="02020603050405020304" pitchFamily="18" charset="0"/>
                <a:cs typeface="Times New Roman" panose="02020603050405020304" pitchFamily="18" charset="0"/>
              </a:rPr>
              <a:t>.  His improvements would open the door for not only operating machinery but eventually powering </a:t>
            </a:r>
            <a:r>
              <a:rPr lang="en-US" sz="2400" u="sng" dirty="0" smtClean="0">
                <a:latin typeface="Times New Roman" panose="02020603050405020304" pitchFamily="18" charset="0"/>
                <a:cs typeface="Times New Roman" panose="02020603050405020304" pitchFamily="18" charset="0"/>
              </a:rPr>
              <a:t>locomotives</a:t>
            </a:r>
            <a:r>
              <a:rPr lang="en-US" sz="2400" dirty="0" smtClean="0">
                <a:latin typeface="Times New Roman" panose="02020603050405020304" pitchFamily="18" charset="0"/>
                <a:cs typeface="Times New Roman" panose="02020603050405020304" pitchFamily="18" charset="0"/>
              </a:rPr>
              <a:t>                   and </a:t>
            </a:r>
            <a:r>
              <a:rPr lang="en-US" sz="2400" u="sng" dirty="0" smtClean="0">
                <a:latin typeface="Times New Roman" panose="02020603050405020304" pitchFamily="18" charset="0"/>
                <a:cs typeface="Times New Roman" panose="02020603050405020304" pitchFamily="18" charset="0"/>
              </a:rPr>
              <a:t>steamships</a:t>
            </a:r>
            <a:r>
              <a:rPr lang="en-US" sz="2400" dirty="0" smtClean="0">
                <a:latin typeface="Times New Roman" panose="02020603050405020304" pitchFamily="18" charset="0"/>
                <a:cs typeface="Times New Roman" panose="02020603050405020304" pitchFamily="18" charset="0"/>
              </a:rPr>
              <a:t>.</a:t>
            </a:r>
          </a:p>
          <a:p>
            <a:endParaRPr lang="en-US" sz="800" dirty="0" smtClean="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Known as: </a:t>
            </a:r>
            <a:r>
              <a:rPr lang="en-US" sz="2400" dirty="0" smtClean="0">
                <a:latin typeface="Times New Roman" panose="02020603050405020304" pitchFamily="18" charset="0"/>
                <a:cs typeface="Times New Roman" panose="02020603050405020304" pitchFamily="18" charset="0"/>
              </a:rPr>
              <a:t>“</a:t>
            </a:r>
            <a:r>
              <a:rPr lang="en-US" sz="2400" u="sng" dirty="0" smtClean="0">
                <a:latin typeface="Times New Roman" panose="02020603050405020304" pitchFamily="18" charset="0"/>
                <a:cs typeface="Times New Roman" panose="02020603050405020304" pitchFamily="18" charset="0"/>
              </a:rPr>
              <a:t>Father of the Industrial</a:t>
            </a:r>
            <a:r>
              <a:rPr lang="en-US" sz="2400" dirty="0" smtClean="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	                                                 Revolution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6146" name="Picture 2" descr="http://www.geocities.ws/industrialrevinventors/wat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317141"/>
            <a:ext cx="18859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529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477962"/>
          </a:xfrm>
        </p:spPr>
        <p:txBody>
          <a:bodyPr>
            <a:normAutofit/>
          </a:bodyPr>
          <a:lstStyle/>
          <a:p>
            <a:pPr algn="l"/>
            <a:r>
              <a:rPr lang="en-US" sz="1800" dirty="0" smtClean="0">
                <a:latin typeface="Times New Roman" panose="02020603050405020304" pitchFamily="18" charset="0"/>
                <a:cs typeface="Times New Roman" panose="02020603050405020304" pitchFamily="18" charset="0"/>
              </a:rPr>
              <a:t>	The </a:t>
            </a:r>
            <a:r>
              <a:rPr lang="en-US" sz="1800" dirty="0">
                <a:latin typeface="Times New Roman" panose="02020603050405020304" pitchFamily="18" charset="0"/>
                <a:cs typeface="Times New Roman" panose="02020603050405020304" pitchFamily="18" charset="0"/>
              </a:rPr>
              <a:t>differences between these two steam driven machines is subtle and not quite obvious, but the one on the right displays </a:t>
            </a:r>
            <a:r>
              <a:rPr lang="en-US" sz="1800" b="1" dirty="0">
                <a:latin typeface="Times New Roman" panose="02020603050405020304" pitchFamily="18" charset="0"/>
                <a:cs typeface="Times New Roman" panose="02020603050405020304" pitchFamily="18" charset="0"/>
              </a:rPr>
              <a:t>Watt's </a:t>
            </a:r>
            <a:r>
              <a:rPr lang="en-US" sz="1800" b="1" dirty="0" smtClean="0">
                <a:latin typeface="Times New Roman" panose="02020603050405020304" pitchFamily="18" charset="0"/>
                <a:cs typeface="Times New Roman" panose="02020603050405020304" pitchFamily="18" charset="0"/>
              </a:rPr>
              <a:t>improvement </a:t>
            </a:r>
            <a:r>
              <a:rPr lang="en-US" sz="1800" dirty="0" smtClean="0">
                <a:latin typeface="Times New Roman" panose="02020603050405020304" pitchFamily="18" charset="0"/>
                <a:cs typeface="Times New Roman" panose="02020603050405020304" pitchFamily="18" charset="0"/>
              </a:rPr>
              <a:t>over </a:t>
            </a:r>
            <a:r>
              <a:rPr lang="en-US" sz="1800" dirty="0">
                <a:latin typeface="Times New Roman" panose="02020603050405020304" pitchFamily="18" charset="0"/>
                <a:cs typeface="Times New Roman" panose="02020603050405020304" pitchFamily="18" charset="0"/>
              </a:rPr>
              <a:t>the earlier </a:t>
            </a:r>
            <a:r>
              <a:rPr lang="en-US" sz="1800" dirty="0" smtClean="0">
                <a:latin typeface="Times New Roman" panose="02020603050405020304" pitchFamily="18" charset="0"/>
                <a:cs typeface="Times New Roman" panose="02020603050405020304" pitchFamily="18" charset="0"/>
              </a:rPr>
              <a:t>device. </a:t>
            </a:r>
            <a:r>
              <a:rPr lang="en-US" sz="1800" dirty="0">
                <a:latin typeface="Times New Roman" panose="02020603050405020304" pitchFamily="18" charset="0"/>
                <a:cs typeface="Times New Roman" panose="02020603050405020304" pitchFamily="18" charset="0"/>
              </a:rPr>
              <a:t>Watt's is remarkable for its </a:t>
            </a:r>
            <a:r>
              <a:rPr lang="en-US" sz="1800" u="sng" dirty="0">
                <a:latin typeface="Times New Roman" panose="02020603050405020304" pitchFamily="18" charset="0"/>
                <a:cs typeface="Times New Roman" panose="02020603050405020304" pitchFamily="18" charset="0"/>
              </a:rPr>
              <a:t>precision</a:t>
            </a:r>
            <a:r>
              <a:rPr lang="en-US" sz="1800" dirty="0">
                <a:latin typeface="Times New Roman" panose="02020603050405020304" pitchFamily="18" charset="0"/>
                <a:cs typeface="Times New Roman" panose="02020603050405020304" pitchFamily="18" charset="0"/>
              </a:rPr>
              <a:t> and </a:t>
            </a:r>
            <a:r>
              <a:rPr lang="en-US" sz="1800" u="sng" dirty="0">
                <a:latin typeface="Times New Roman" panose="02020603050405020304" pitchFamily="18" charset="0"/>
                <a:cs typeface="Times New Roman" panose="02020603050405020304" pitchFamily="18" charset="0"/>
              </a:rPr>
              <a:t>increase in force</a:t>
            </a:r>
            <a:r>
              <a:rPr lang="en-US" sz="1800" dirty="0">
                <a:latin typeface="Times New Roman" panose="02020603050405020304" pitchFamily="18" charset="0"/>
                <a:cs typeface="Times New Roman" panose="02020603050405020304" pitchFamily="18" charset="0"/>
              </a:rPr>
              <a:t>. It was to have revolutionized the world because of its </a:t>
            </a:r>
            <a:r>
              <a:rPr lang="en-US" sz="1800" u="sng" dirty="0">
                <a:latin typeface="Times New Roman" panose="02020603050405020304" pitchFamily="18" charset="0"/>
                <a:cs typeface="Times New Roman" panose="02020603050405020304" pitchFamily="18" charset="0"/>
              </a:rPr>
              <a:t>versatility, relative ease of repair, fuel, and efficiency</a:t>
            </a:r>
            <a:r>
              <a:rPr lang="en-US" sz="1800" dirty="0">
                <a:latin typeface="Times New Roman" panose="02020603050405020304" pitchFamily="18" charset="0"/>
                <a:cs typeface="Times New Roman" panose="02020603050405020304" pitchFamily="18" charset="0"/>
              </a:rPr>
              <a:t>.</a:t>
            </a:r>
          </a:p>
        </p:txBody>
      </p:sp>
      <p:sp>
        <p:nvSpPr>
          <p:cNvPr id="4" name="Text Placeholder 3"/>
          <p:cNvSpPr>
            <a:spLocks noGrp="1"/>
          </p:cNvSpPr>
          <p:nvPr>
            <p:ph type="body" idx="1"/>
          </p:nvPr>
        </p:nvSpPr>
        <p:spPr>
          <a:xfrm>
            <a:off x="457200" y="1752599"/>
            <a:ext cx="4040188" cy="422275"/>
          </a:xfrm>
        </p:spPr>
        <p:txBody>
          <a:bodyPr>
            <a:normAutofit lnSpcReduction="10000"/>
          </a:bodyPr>
          <a:lstStyle/>
          <a:p>
            <a:pPr algn="ctr"/>
            <a:r>
              <a:rPr lang="en-US" dirty="0"/>
              <a:t>The Newcomen Engine</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2438400"/>
            <a:ext cx="4051839" cy="3964490"/>
          </a:xfrm>
        </p:spPr>
      </p:pic>
      <p:sp>
        <p:nvSpPr>
          <p:cNvPr id="6" name="Text Placeholder 5"/>
          <p:cNvSpPr>
            <a:spLocks noGrp="1"/>
          </p:cNvSpPr>
          <p:nvPr>
            <p:ph type="body" sz="quarter" idx="3"/>
          </p:nvPr>
        </p:nvSpPr>
        <p:spPr>
          <a:xfrm>
            <a:off x="4645025" y="1752599"/>
            <a:ext cx="4041775" cy="422275"/>
          </a:xfrm>
        </p:spPr>
        <p:txBody>
          <a:bodyPr>
            <a:normAutofit lnSpcReduction="10000"/>
          </a:bodyPr>
          <a:lstStyle/>
          <a:p>
            <a:pPr algn="ctr"/>
            <a:r>
              <a:rPr lang="en-US" dirty="0"/>
              <a:t>Watt's condensing Engine</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438400"/>
            <a:ext cx="3276599" cy="4061830"/>
          </a:xfrm>
        </p:spPr>
      </p:pic>
    </p:spTree>
    <p:extLst>
      <p:ext uri="{BB962C8B-B14F-4D97-AF65-F5344CB8AC3E}">
        <p14:creationId xmlns:p14="http://schemas.microsoft.com/office/powerpoint/2010/main" val="2866925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u="sng" dirty="0" smtClean="0">
                <a:latin typeface="Times New Roman" panose="02020603050405020304" pitchFamily="18" charset="0"/>
                <a:cs typeface="Times New Roman" panose="02020603050405020304" pitchFamily="18" charset="0"/>
              </a:rPr>
              <a:t>The Quality of Coal Improves</a:t>
            </a:r>
            <a:endParaRPr lang="en-US"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85800" y="1524000"/>
            <a:ext cx="7543800" cy="397031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Coal was also a vital source of fuel in the production of iron, a material needed for the construction of machines and steam engines.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1709, </a:t>
            </a:r>
            <a:r>
              <a:rPr lang="en-US" u="sng" dirty="0" smtClean="0">
                <a:latin typeface="Times New Roman" panose="02020603050405020304" pitchFamily="18" charset="0"/>
                <a:cs typeface="Times New Roman" panose="02020603050405020304" pitchFamily="18" charset="0"/>
              </a:rPr>
              <a:t>Abraham Darby</a:t>
            </a:r>
            <a:r>
              <a:rPr lang="en-US" dirty="0" smtClean="0">
                <a:latin typeface="Times New Roman" panose="02020603050405020304" pitchFamily="18" charset="0"/>
                <a:cs typeface="Times New Roman" panose="02020603050405020304" pitchFamily="18" charset="0"/>
              </a:rPr>
              <a:t> used coal instead of charcoal to </a:t>
            </a:r>
            <a:r>
              <a:rPr lang="en-US" b="1" i="1" u="sng" dirty="0" smtClean="0">
                <a:latin typeface="Times New Roman" panose="02020603050405020304" pitchFamily="18" charset="0"/>
                <a:cs typeface="Times New Roman" panose="02020603050405020304" pitchFamily="18" charset="0"/>
              </a:rPr>
              <a:t>smelt</a:t>
            </a:r>
            <a:r>
              <a:rPr lang="en-US" dirty="0" smtClean="0">
                <a:latin typeface="Times New Roman" panose="02020603050405020304" pitchFamily="18" charset="0"/>
                <a:cs typeface="Times New Roman" panose="02020603050405020304" pitchFamily="18" charset="0"/>
              </a:rPr>
              <a:t> iron, or </a:t>
            </a:r>
            <a:r>
              <a:rPr lang="en-US" u="sng" dirty="0" smtClean="0">
                <a:latin typeface="Times New Roman" panose="02020603050405020304" pitchFamily="18" charset="0"/>
                <a:cs typeface="Times New Roman" panose="02020603050405020304" pitchFamily="18" charset="0"/>
              </a:rPr>
              <a:t>separate iron from its ore</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pPr marL="2571750" lvl="5"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His experiments led him to produce </a:t>
            </a:r>
            <a:r>
              <a:rPr lang="en-US" u="sng" dirty="0" smtClean="0">
                <a:latin typeface="Times New Roman" panose="02020603050405020304" pitchFamily="18" charset="0"/>
                <a:cs typeface="Times New Roman" panose="02020603050405020304" pitchFamily="18" charset="0"/>
              </a:rPr>
              <a:t>less expensive </a:t>
            </a:r>
            <a:r>
              <a:rPr lang="en-US" dirty="0" smtClean="0">
                <a:latin typeface="Times New Roman" panose="02020603050405020304" pitchFamily="18" charset="0"/>
                <a:cs typeface="Times New Roman" panose="02020603050405020304" pitchFamily="18" charset="0"/>
              </a:rPr>
              <a:t>and </a:t>
            </a:r>
            <a:r>
              <a:rPr lang="en-US" u="sng" dirty="0" smtClean="0">
                <a:latin typeface="Times New Roman" panose="02020603050405020304" pitchFamily="18" charset="0"/>
                <a:cs typeface="Times New Roman" panose="02020603050405020304" pitchFamily="18" charset="0"/>
              </a:rPr>
              <a:t>better-quality iron</a:t>
            </a:r>
            <a:r>
              <a:rPr lang="en-US" dirty="0" smtClean="0">
                <a:latin typeface="Times New Roman" panose="02020603050405020304" pitchFamily="18" charset="0"/>
                <a:cs typeface="Times New Roman" panose="02020603050405020304" pitchFamily="18" charset="0"/>
              </a:rPr>
              <a:t>.</a:t>
            </a:r>
          </a:p>
          <a:p>
            <a:pPr marL="2571750" lvl="5"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Abraham Darby III built the </a:t>
            </a:r>
            <a:r>
              <a:rPr lang="en-US" u="sng" dirty="0" smtClean="0">
                <a:latin typeface="Times New Roman" panose="02020603050405020304" pitchFamily="18" charset="0"/>
                <a:cs typeface="Times New Roman" panose="02020603050405020304" pitchFamily="18" charset="0"/>
              </a:rPr>
              <a:t>world’s first iron bridge</a:t>
            </a:r>
            <a:r>
              <a:rPr lang="en-US" dirty="0" smtClean="0">
                <a:latin typeface="Times New Roman" panose="02020603050405020304" pitchFamily="18" charset="0"/>
                <a:cs typeface="Times New Roman" panose="02020603050405020304" pitchFamily="18" charset="0"/>
              </a:rPr>
              <a:t>.</a:t>
            </a:r>
          </a:p>
          <a:p>
            <a:pPr marL="2571750" lvl="5"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Iron would be used more and more widely, especially after the world turned to </a:t>
            </a:r>
            <a:r>
              <a:rPr lang="en-US" u="sng" dirty="0" smtClean="0">
                <a:latin typeface="Times New Roman" panose="02020603050405020304" pitchFamily="18" charset="0"/>
                <a:cs typeface="Times New Roman" panose="02020603050405020304" pitchFamily="18" charset="0"/>
              </a:rPr>
              <a:t>building railroads</a:t>
            </a:r>
            <a:r>
              <a:rPr lang="en-US"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smtClean="0"/>
          </a:p>
        </p:txBody>
      </p:sp>
      <p:pic>
        <p:nvPicPr>
          <p:cNvPr id="8194" name="Picture 2" descr="http://www.tschoepe.de/auktion60/pics/ironbridge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2499183" cy="30785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media-cache-ak0.pinimg.com/736x/65/7f/32/657f32ccaf382aab4157c0532aefb6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556" y="4953000"/>
            <a:ext cx="4672444" cy="192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323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b="1" i="1" dirty="0" smtClean="0">
                <a:latin typeface="Times New Roman" panose="02020603050405020304" pitchFamily="18" charset="0"/>
                <a:cs typeface="Times New Roman" panose="02020603050405020304" pitchFamily="18" charset="0"/>
              </a:rPr>
              <a:t>What new technologies helped to trigger the Industrial Revolution?</a:t>
            </a:r>
            <a:endParaRPr lang="en-US" b="1" i="1" dirty="0">
              <a:latin typeface="Times New Roman" panose="02020603050405020304" pitchFamily="18" charset="0"/>
              <a:cs typeface="Times New Roman" panose="02020603050405020304" pitchFamily="18" charset="0"/>
            </a:endParaRPr>
          </a:p>
        </p:txBody>
      </p:sp>
      <p:pic>
        <p:nvPicPr>
          <p:cNvPr id="9218" name="Picture 2" descr="http://i.imgur.com/uTNx3H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19400"/>
            <a:ext cx="66579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8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ctrTitle"/>
          </p:nvPr>
        </p:nvSpPr>
        <p:spPr>
          <a:xfrm>
            <a:off x="381000" y="228600"/>
            <a:ext cx="8196263" cy="808038"/>
          </a:xfrm>
        </p:spPr>
        <p:txBody>
          <a:bodyPr>
            <a:normAutofit fontScale="90000"/>
          </a:bodyPr>
          <a:lstStyle/>
          <a:p>
            <a:pPr>
              <a:defRPr/>
            </a:pPr>
            <a:r>
              <a:rPr lang="en-US" sz="2400" dirty="0" smtClean="0">
                <a:solidFill>
                  <a:srgbClr val="000000"/>
                </a:solidFill>
                <a:latin typeface="Times New Roman" panose="02020603050405020304" pitchFamily="18" charset="0"/>
                <a:cs typeface="Times New Roman" panose="02020603050405020304" pitchFamily="18" charset="0"/>
              </a:rPr>
              <a:t>Chapter 7 The Industrial Revolution Begins (1750-1850)</a:t>
            </a:r>
            <a:br>
              <a:rPr lang="en-US" sz="2400" dirty="0" smtClean="0">
                <a:solidFill>
                  <a:srgbClr val="000000"/>
                </a:solidFill>
                <a:latin typeface="Times New Roman" panose="02020603050405020304" pitchFamily="18" charset="0"/>
                <a:cs typeface="Times New Roman" panose="02020603050405020304" pitchFamily="18" charset="0"/>
              </a:rPr>
            </a:br>
            <a:r>
              <a:rPr lang="en-US" sz="2400" b="0" u="sng" dirty="0" smtClean="0">
                <a:solidFill>
                  <a:srgbClr val="000000"/>
                </a:solidFill>
                <a:latin typeface="Times New Roman" panose="02020603050405020304" pitchFamily="18" charset="0"/>
                <a:cs typeface="Times New Roman" panose="02020603050405020304" pitchFamily="18" charset="0"/>
              </a:rPr>
              <a:t>Section 2 – Britain Leads the Way</a:t>
            </a:r>
          </a:p>
        </p:txBody>
      </p:sp>
      <p:pic>
        <p:nvPicPr>
          <p:cNvPr id="15363" name="Picture 6" descr="53376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143000"/>
            <a:ext cx="29829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
          <p:cNvSpPr>
            <a:spLocks noChangeArrowheads="1"/>
          </p:cNvSpPr>
          <p:nvPr/>
        </p:nvSpPr>
        <p:spPr bwMode="auto">
          <a:xfrm>
            <a:off x="685800" y="1981200"/>
            <a:ext cx="457200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200">
                <a:solidFill>
                  <a:schemeClr val="tx1"/>
                </a:solidFill>
                <a:latin typeface="Verdana" panose="020B0604030504040204" pitchFamily="34" charset="0"/>
                <a:ea typeface="MS Pゴシック" charset="0"/>
                <a:cs typeface="MS Pゴシック" charset="0"/>
              </a:defRPr>
            </a:lvl1pPr>
            <a:lvl2pPr marL="742950" indent="-285750">
              <a:defRPr sz="2200">
                <a:solidFill>
                  <a:schemeClr val="tx1"/>
                </a:solidFill>
                <a:latin typeface="Verdana" panose="020B0604030504040204" pitchFamily="34" charset="0"/>
                <a:ea typeface="MS Pゴシック" charset="0"/>
                <a:cs typeface="MS Pゴシック" charset="0"/>
              </a:defRPr>
            </a:lvl2pPr>
            <a:lvl3pPr marL="1143000" indent="-228600">
              <a:defRPr sz="2200">
                <a:solidFill>
                  <a:schemeClr val="tx1"/>
                </a:solidFill>
                <a:latin typeface="Verdana" panose="020B0604030504040204" pitchFamily="34" charset="0"/>
                <a:ea typeface="MS Pゴシック" charset="0"/>
                <a:cs typeface="MS Pゴシック" charset="0"/>
              </a:defRPr>
            </a:lvl3pPr>
            <a:lvl4pPr marL="1600200" indent="-228600">
              <a:defRPr sz="2200">
                <a:solidFill>
                  <a:schemeClr val="tx1"/>
                </a:solidFill>
                <a:latin typeface="Verdana" panose="020B0604030504040204" pitchFamily="34" charset="0"/>
                <a:ea typeface="MS Pゴシック" charset="0"/>
                <a:cs typeface="MS Pゴシック" charset="0"/>
              </a:defRPr>
            </a:lvl4pPr>
            <a:lvl5pPr marL="2057400" indent="-22860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a:spcAft>
                <a:spcPct val="60000"/>
              </a:spcAft>
              <a:buFont typeface="Wingdings" panose="05000000000000000000" pitchFamily="2" charset="2"/>
              <a:buChar char="Ø"/>
            </a:pPr>
            <a:r>
              <a:rPr lang="en-US" altLang="en-US">
                <a:latin typeface="Times New Roman" panose="02020603050405020304" pitchFamily="18" charset="0"/>
                <a:cs typeface="Times New Roman" panose="02020603050405020304" pitchFamily="18" charset="0"/>
              </a:rPr>
              <a:t>Understand why Britain was the starting point for the Industrial Revolution.</a:t>
            </a:r>
          </a:p>
          <a:p>
            <a:pPr>
              <a:spcAft>
                <a:spcPct val="60000"/>
              </a:spcAft>
              <a:buFont typeface="Wingdings" panose="05000000000000000000" pitchFamily="2" charset="2"/>
              <a:buChar char="Ø"/>
            </a:pPr>
            <a:r>
              <a:rPr lang="en-US" altLang="en-US">
                <a:latin typeface="Times New Roman" panose="02020603050405020304" pitchFamily="18" charset="0"/>
                <a:cs typeface="Times New Roman" panose="02020603050405020304" pitchFamily="18" charset="0"/>
              </a:rPr>
              <a:t>Describe the changes that transformed the textile industry.</a:t>
            </a:r>
          </a:p>
          <a:p>
            <a:pPr>
              <a:spcAft>
                <a:spcPct val="60000"/>
              </a:spcAft>
              <a:buFont typeface="Wingdings" panose="05000000000000000000" pitchFamily="2" charset="2"/>
              <a:buChar char="Ø"/>
            </a:pPr>
            <a:r>
              <a:rPr lang="en-US" altLang="en-US">
                <a:latin typeface="Times New Roman" panose="02020603050405020304" pitchFamily="18" charset="0"/>
                <a:cs typeface="Times New Roman" panose="02020603050405020304" pitchFamily="18" charset="0"/>
              </a:rPr>
              <a:t>Explain the significance of the transportation revolution.</a:t>
            </a:r>
          </a:p>
        </p:txBody>
      </p:sp>
      <p:sp>
        <p:nvSpPr>
          <p:cNvPr id="15365" name="Rectangle 2"/>
          <p:cNvSpPr>
            <a:spLocks noChangeArrowheads="1"/>
          </p:cNvSpPr>
          <p:nvPr/>
        </p:nvSpPr>
        <p:spPr bwMode="auto">
          <a:xfrm>
            <a:off x="228600" y="1393825"/>
            <a:ext cx="1549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anose="020B0604030504040204" pitchFamily="34" charset="0"/>
                <a:ea typeface="MS Pゴシック" charset="0"/>
                <a:cs typeface="MS Pゴシック" charset="0"/>
              </a:defRPr>
            </a:lvl1pPr>
            <a:lvl2pPr marL="742950" indent="-285750">
              <a:defRPr sz="2200">
                <a:solidFill>
                  <a:schemeClr val="tx1"/>
                </a:solidFill>
                <a:latin typeface="Verdana" panose="020B0604030504040204" pitchFamily="34" charset="0"/>
                <a:ea typeface="MS Pゴシック" charset="0"/>
                <a:cs typeface="MS Pゴシック" charset="0"/>
              </a:defRPr>
            </a:lvl2pPr>
            <a:lvl3pPr marL="1143000" indent="-228600">
              <a:defRPr sz="2200">
                <a:solidFill>
                  <a:schemeClr val="tx1"/>
                </a:solidFill>
                <a:latin typeface="Verdana" panose="020B0604030504040204" pitchFamily="34" charset="0"/>
                <a:ea typeface="MS Pゴシック" charset="0"/>
                <a:cs typeface="MS Pゴシック" charset="0"/>
              </a:defRPr>
            </a:lvl3pPr>
            <a:lvl4pPr marL="1600200" indent="-228600">
              <a:defRPr sz="2200">
                <a:solidFill>
                  <a:schemeClr val="tx1"/>
                </a:solidFill>
                <a:latin typeface="Verdana" panose="020B0604030504040204" pitchFamily="34" charset="0"/>
                <a:ea typeface="MS Pゴシック" charset="0"/>
                <a:cs typeface="MS Pゴシック" charset="0"/>
              </a:defRPr>
            </a:lvl4pPr>
            <a:lvl5pPr marL="2057400" indent="-22860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a:spcAft>
                <a:spcPct val="60000"/>
              </a:spcAft>
            </a:pPr>
            <a:r>
              <a:rPr lang="en-US" altLang="en-US" b="1" u="sng">
                <a:latin typeface="Times New Roman" panose="02020603050405020304" pitchFamily="18" charset="0"/>
                <a:cs typeface="Times New Roman" panose="02020603050405020304" pitchFamily="18" charset="0"/>
              </a:rPr>
              <a:t>Objectives:</a:t>
            </a:r>
          </a:p>
        </p:txBody>
      </p:sp>
      <p:sp>
        <p:nvSpPr>
          <p:cNvPr id="15366" name="Rectangle 3"/>
          <p:cNvSpPr>
            <a:spLocks noChangeArrowheads="1"/>
          </p:cNvSpPr>
          <p:nvPr/>
        </p:nvSpPr>
        <p:spPr bwMode="auto">
          <a:xfrm>
            <a:off x="1219200" y="5781675"/>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ゴシック" charset="0"/>
                <a:cs typeface="MS Pゴシック" charset="0"/>
              </a:defRPr>
            </a:lvl1pPr>
            <a:lvl2pPr marL="742950" indent="-285750">
              <a:defRPr sz="2200">
                <a:solidFill>
                  <a:schemeClr val="tx1"/>
                </a:solidFill>
                <a:latin typeface="Verdana" panose="020B0604030504040204" pitchFamily="34" charset="0"/>
                <a:ea typeface="MS Pゴシック" charset="0"/>
                <a:cs typeface="MS Pゴシック" charset="0"/>
              </a:defRPr>
            </a:lvl2pPr>
            <a:lvl3pPr marL="1143000" indent="-228600">
              <a:defRPr sz="2200">
                <a:solidFill>
                  <a:schemeClr val="tx1"/>
                </a:solidFill>
                <a:latin typeface="Verdana" panose="020B0604030504040204" pitchFamily="34" charset="0"/>
                <a:ea typeface="MS Pゴシック" charset="0"/>
                <a:cs typeface="MS Pゴシック" charset="0"/>
              </a:defRPr>
            </a:lvl3pPr>
            <a:lvl4pPr marL="1600200" indent="-228600">
              <a:defRPr sz="2200">
                <a:solidFill>
                  <a:schemeClr val="tx1"/>
                </a:solidFill>
                <a:latin typeface="Verdana" panose="020B0604030504040204" pitchFamily="34" charset="0"/>
                <a:ea typeface="MS Pゴシック" charset="0"/>
                <a:cs typeface="MS Pゴシック" charset="0"/>
              </a:defRPr>
            </a:lvl4pPr>
            <a:lvl5pPr marL="2057400" indent="-22860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r>
              <a:rPr lang="en-US" altLang="en-US" sz="2400" b="1" i="1">
                <a:latin typeface="Times New Roman" panose="02020603050405020304" pitchFamily="18" charset="0"/>
                <a:cs typeface="Times New Roman" panose="02020603050405020304" pitchFamily="18" charset="0"/>
              </a:rPr>
              <a:t>What key factors allowed Britain to lead the way in the Industrial Revolution?</a:t>
            </a:r>
            <a:endParaRPr lang="en-US" altLang="en-US" sz="2400" i="1">
              <a:latin typeface="Times New Roman" panose="02020603050405020304" pitchFamily="18" charset="0"/>
              <a:cs typeface="Times New Roman" panose="02020603050405020304" pitchFamily="18" charset="0"/>
            </a:endParaRPr>
          </a:p>
        </p:txBody>
      </p:sp>
      <p:pic>
        <p:nvPicPr>
          <p:cNvPr id="1536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5861050"/>
            <a:ext cx="52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564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28600" y="720725"/>
            <a:ext cx="8839200" cy="6137275"/>
          </a:xfrm>
        </p:spPr>
        <p:txBody>
          <a:bodyPr>
            <a:normAutofit lnSpcReduction="10000"/>
          </a:bodyPr>
          <a:lstStyle/>
          <a:p>
            <a:pPr marL="342900" indent="-342900">
              <a:spcBef>
                <a:spcPct val="0"/>
              </a:spcBef>
              <a:spcAft>
                <a:spcPct val="60000"/>
              </a:spcAft>
              <a:buFont typeface="Arial" pitchFamily="34" charset="0"/>
              <a:buChar char="•"/>
              <a:defRPr/>
            </a:pPr>
            <a:r>
              <a:rPr lang="en-US" sz="2200" b="1" dirty="0" smtClean="0">
                <a:solidFill>
                  <a:srgbClr val="FF0000"/>
                </a:solidFill>
                <a:latin typeface="Times New Roman" panose="02020603050405020304" pitchFamily="18" charset="0"/>
                <a:cs typeface="Times New Roman" panose="02020603050405020304" pitchFamily="18" charset="0"/>
              </a:rPr>
              <a:t>capital </a:t>
            </a:r>
            <a:r>
              <a:rPr lang="en-US" sz="2200" b="1" dirty="0" smtClean="0">
                <a:latin typeface="Times New Roman" panose="02020603050405020304" pitchFamily="18" charset="0"/>
                <a:cs typeface="Times New Roman" panose="02020603050405020304" pitchFamily="18" charset="0"/>
              </a:rPr>
              <a:t>– </a:t>
            </a:r>
            <a:r>
              <a:rPr lang="en-US" sz="2200" u="sng" dirty="0" smtClean="0">
                <a:latin typeface="Times New Roman" panose="02020603050405020304" pitchFamily="18" charset="0"/>
                <a:cs typeface="Times New Roman" panose="02020603050405020304" pitchFamily="18" charset="0"/>
              </a:rPr>
              <a:t>money to invest in enterprises</a:t>
            </a:r>
          </a:p>
          <a:p>
            <a:pPr marL="342900" indent="-342900">
              <a:spcBef>
                <a:spcPct val="0"/>
              </a:spcBef>
              <a:spcAft>
                <a:spcPct val="60000"/>
              </a:spcAft>
              <a:buFont typeface="Arial" pitchFamily="34" charset="0"/>
              <a:buChar char="•"/>
              <a:defRPr/>
            </a:pPr>
            <a:r>
              <a:rPr lang="en-US" sz="2200" b="1" dirty="0" smtClean="0">
                <a:solidFill>
                  <a:srgbClr val="FF0000"/>
                </a:solidFill>
                <a:latin typeface="Times New Roman" panose="02020603050405020304" pitchFamily="18" charset="0"/>
                <a:cs typeface="Times New Roman" panose="02020603050405020304" pitchFamily="18" charset="0"/>
              </a:rPr>
              <a:t>enterprise</a:t>
            </a:r>
            <a:r>
              <a:rPr lang="en-US" sz="2200" b="1" dirty="0" smtClean="0">
                <a:latin typeface="Times New Roman" panose="02020603050405020304" pitchFamily="18" charset="0"/>
                <a:cs typeface="Times New Roman" panose="02020603050405020304" pitchFamily="18" charset="0"/>
              </a:rPr>
              <a:t> – </a:t>
            </a:r>
            <a:r>
              <a:rPr lang="en-US" sz="2200" dirty="0" smtClean="0">
                <a:latin typeface="Times New Roman" panose="02020603050405020304" pitchFamily="18" charset="0"/>
                <a:cs typeface="Times New Roman" panose="02020603050405020304" pitchFamily="18" charset="0"/>
              </a:rPr>
              <a:t>a business organization in an area such as </a:t>
            </a:r>
            <a:r>
              <a:rPr lang="en-US" sz="2200" u="sng" dirty="0" smtClean="0">
                <a:latin typeface="Times New Roman" panose="02020603050405020304" pitchFamily="18" charset="0"/>
                <a:cs typeface="Times New Roman" panose="02020603050405020304" pitchFamily="18" charset="0"/>
              </a:rPr>
              <a:t>shipping, mining, railroads, or factories</a:t>
            </a:r>
          </a:p>
          <a:p>
            <a:pPr marL="342900" indent="-342900">
              <a:spcBef>
                <a:spcPct val="0"/>
              </a:spcBef>
              <a:spcAft>
                <a:spcPct val="60000"/>
              </a:spcAft>
              <a:buFont typeface="Arial" pitchFamily="34" charset="0"/>
              <a:buChar char="•"/>
              <a:defRPr/>
            </a:pPr>
            <a:r>
              <a:rPr lang="en-US" sz="2200" b="1" dirty="0" smtClean="0">
                <a:solidFill>
                  <a:srgbClr val="FF0000"/>
                </a:solidFill>
                <a:latin typeface="Times New Roman" panose="02020603050405020304" pitchFamily="18" charset="0"/>
                <a:cs typeface="Times New Roman" panose="02020603050405020304" pitchFamily="18" charset="0"/>
              </a:rPr>
              <a:t>entrepreneur</a:t>
            </a: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someone who manages and assumes </a:t>
            </a:r>
            <a:r>
              <a:rPr lang="en-US" sz="2200" u="sng" dirty="0" smtClean="0">
                <a:latin typeface="Times New Roman" panose="02020603050405020304" pitchFamily="18" charset="0"/>
                <a:cs typeface="Times New Roman" panose="02020603050405020304" pitchFamily="18" charset="0"/>
              </a:rPr>
              <a:t>the financial risks of starting a new business</a:t>
            </a:r>
          </a:p>
          <a:p>
            <a:pPr marL="342900" indent="-342900">
              <a:spcBef>
                <a:spcPct val="0"/>
              </a:spcBef>
              <a:spcAft>
                <a:spcPct val="60000"/>
              </a:spcAft>
              <a:buFont typeface="Arial" pitchFamily="34" charset="0"/>
              <a:buChar char="•"/>
              <a:defRPr/>
            </a:pPr>
            <a:r>
              <a:rPr lang="en-US" sz="2200" b="1" dirty="0" smtClean="0">
                <a:solidFill>
                  <a:srgbClr val="FF0000"/>
                </a:solidFill>
                <a:latin typeface="Times New Roman" panose="02020603050405020304" pitchFamily="18" charset="0"/>
                <a:cs typeface="Times New Roman" panose="02020603050405020304" pitchFamily="18" charset="0"/>
              </a:rPr>
              <a:t>putting-out system</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en-US" sz="2200" u="sng" dirty="0" smtClean="0">
                <a:latin typeface="Times New Roman" panose="02020603050405020304" pitchFamily="18" charset="0"/>
                <a:cs typeface="Times New Roman" panose="02020603050405020304" pitchFamily="18" charset="0"/>
              </a:rPr>
              <a:t>cottage industry; raw cotton was distributed to peasant families, who spun it into thread and then wove the thread </a:t>
            </a:r>
            <a:br>
              <a:rPr lang="en-US" sz="2200" u="sng" dirty="0" smtClean="0">
                <a:latin typeface="Times New Roman" panose="02020603050405020304" pitchFamily="18" charset="0"/>
                <a:cs typeface="Times New Roman" panose="02020603050405020304" pitchFamily="18" charset="0"/>
              </a:rPr>
            </a:br>
            <a:r>
              <a:rPr lang="en-US" sz="2200" u="sng" dirty="0" smtClean="0">
                <a:latin typeface="Times New Roman" panose="02020603050405020304" pitchFamily="18" charset="0"/>
                <a:cs typeface="Times New Roman" panose="02020603050405020304" pitchFamily="18" charset="0"/>
              </a:rPr>
              <a:t>into cloth in their homes</a:t>
            </a:r>
          </a:p>
          <a:p>
            <a:pPr marL="285750" indent="-285750">
              <a:spcBef>
                <a:spcPct val="0"/>
              </a:spcBef>
              <a:spcAft>
                <a:spcPct val="60000"/>
              </a:spcAft>
              <a:buFont typeface="Arial" panose="020B0604020202020204" pitchFamily="34" charset="0"/>
              <a:buChar char="•"/>
              <a:defRPr/>
            </a:pPr>
            <a:r>
              <a:rPr lang="en-US" altLang="en-US" sz="2200" b="1" dirty="0" smtClean="0">
                <a:solidFill>
                  <a:srgbClr val="FF0000"/>
                </a:solidFill>
                <a:latin typeface="Times New Roman" panose="02020603050405020304" pitchFamily="18" charset="0"/>
                <a:cs typeface="Times New Roman" panose="02020603050405020304" pitchFamily="18" charset="0"/>
              </a:rPr>
              <a:t>Eli Whitney</a:t>
            </a:r>
            <a:r>
              <a:rPr lang="en-US" altLang="en-US" sz="2200" b="1" dirty="0" smtClean="0">
                <a:latin typeface="Times New Roman" panose="02020603050405020304" pitchFamily="18" charset="0"/>
                <a:cs typeface="Times New Roman" panose="02020603050405020304" pitchFamily="18" charset="0"/>
              </a:rPr>
              <a:t> – </a:t>
            </a:r>
            <a:r>
              <a:rPr lang="en-US" altLang="en-US" sz="2200" dirty="0" smtClean="0">
                <a:latin typeface="Times New Roman" panose="02020603050405020304" pitchFamily="18" charset="0"/>
                <a:cs typeface="Times New Roman" panose="02020603050405020304" pitchFamily="18" charset="0"/>
              </a:rPr>
              <a:t>in 1793, </a:t>
            </a:r>
            <a:r>
              <a:rPr lang="en-US" altLang="en-US" sz="2200" u="sng" dirty="0" smtClean="0">
                <a:latin typeface="Times New Roman" panose="02020603050405020304" pitchFamily="18" charset="0"/>
                <a:cs typeface="Times New Roman" panose="02020603050405020304" pitchFamily="18" charset="0"/>
              </a:rPr>
              <a:t>invented the cotton gin, which sped up the previously time-consuming job of separating cotton fibers from cotton seeds</a:t>
            </a:r>
            <a:endParaRPr lang="en-US" altLang="en-US" sz="2200" b="1" u="sng" dirty="0" smtClean="0">
              <a:solidFill>
                <a:srgbClr val="FF0000"/>
              </a:solidFill>
              <a:latin typeface="Times New Roman" panose="02020603050405020304" pitchFamily="18" charset="0"/>
              <a:cs typeface="Times New Roman" panose="02020603050405020304" pitchFamily="18" charset="0"/>
            </a:endParaRPr>
          </a:p>
          <a:p>
            <a:pPr marL="285750" indent="-285750">
              <a:spcBef>
                <a:spcPct val="0"/>
              </a:spcBef>
              <a:spcAft>
                <a:spcPct val="60000"/>
              </a:spcAft>
              <a:buFont typeface="Arial" panose="020B0604020202020204" pitchFamily="34" charset="0"/>
              <a:buChar char="•"/>
              <a:defRPr/>
            </a:pPr>
            <a:r>
              <a:rPr lang="en-US" altLang="en-US" sz="2200" b="1" dirty="0" smtClean="0">
                <a:solidFill>
                  <a:srgbClr val="FF0000"/>
                </a:solidFill>
                <a:latin typeface="Times New Roman" panose="02020603050405020304" pitchFamily="18" charset="0"/>
                <a:cs typeface="Times New Roman" panose="02020603050405020304" pitchFamily="18" charset="0"/>
              </a:rPr>
              <a:t>turnpike</a:t>
            </a:r>
            <a:r>
              <a:rPr lang="en-US" altLang="en-US" sz="2200" b="1" dirty="0" smtClean="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 private road built by an entrepreneur who charged travelers a toll, or fee, for use</a:t>
            </a:r>
          </a:p>
          <a:p>
            <a:pPr marL="285750" indent="-285750">
              <a:spcBef>
                <a:spcPct val="0"/>
              </a:spcBef>
              <a:spcAft>
                <a:spcPct val="60000"/>
              </a:spcAft>
              <a:buFont typeface="Arial" panose="020B0604020202020204" pitchFamily="34" charset="0"/>
              <a:buChar char="•"/>
              <a:defRPr/>
            </a:pPr>
            <a:r>
              <a:rPr lang="en-US" altLang="en-US" sz="2200" b="1" dirty="0" smtClean="0">
                <a:solidFill>
                  <a:srgbClr val="FF0000"/>
                </a:solidFill>
                <a:latin typeface="Times New Roman" panose="02020603050405020304" pitchFamily="18" charset="0"/>
                <a:cs typeface="Times New Roman" panose="02020603050405020304" pitchFamily="18" charset="0"/>
              </a:rPr>
              <a:t>Liverpool</a:t>
            </a:r>
            <a:r>
              <a:rPr lang="en-US" altLang="en-US" sz="2200" b="1" dirty="0" smtClean="0">
                <a:latin typeface="Times New Roman" panose="02020603050405020304" pitchFamily="18" charset="0"/>
                <a:cs typeface="Times New Roman" panose="02020603050405020304" pitchFamily="18" charset="0"/>
              </a:rPr>
              <a:t> </a:t>
            </a:r>
            <a:r>
              <a:rPr lang="en-US" altLang="en-US" sz="2200" b="1" dirty="0" smtClean="0">
                <a:solidFill>
                  <a:srgbClr val="FF0000"/>
                </a:solidFill>
                <a:latin typeface="Times New Roman" panose="02020603050405020304" pitchFamily="18" charset="0"/>
                <a:cs typeface="Times New Roman" panose="02020603050405020304" pitchFamily="18" charset="0"/>
              </a:rPr>
              <a:t>to Manchester</a:t>
            </a:r>
            <a:r>
              <a:rPr lang="en-US" altLang="en-US" sz="2200" b="1" dirty="0" smtClean="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 site of the world's first major rail line in 1830</a:t>
            </a:r>
            <a:endParaRPr lang="en-US" sz="2200" dirty="0" smtClean="0">
              <a:latin typeface="Times New Roman" panose="02020603050405020304" pitchFamily="18" charset="0"/>
              <a:cs typeface="Times New Roman" panose="02020603050405020304" pitchFamily="18" charset="0"/>
            </a:endParaRPr>
          </a:p>
          <a:p>
            <a:pPr marL="234950" indent="-234950">
              <a:spcBef>
                <a:spcPct val="0"/>
              </a:spcBef>
              <a:spcAft>
                <a:spcPts val="1588"/>
              </a:spcAft>
              <a:buFont typeface="Times" pitchFamily="1" charset="0"/>
              <a:buNone/>
              <a:defRPr/>
            </a:pPr>
            <a:endParaRPr lang="en-US" sz="2200" dirty="0" smtClean="0"/>
          </a:p>
        </p:txBody>
      </p:sp>
      <p:sp>
        <p:nvSpPr>
          <p:cNvPr id="16387" name="Title 3"/>
          <p:cNvSpPr>
            <a:spLocks/>
          </p:cNvSpPr>
          <p:nvPr/>
        </p:nvSpPr>
        <p:spPr bwMode="auto">
          <a:xfrm>
            <a:off x="304800" y="228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a:lnSpc>
                <a:spcPct val="100000"/>
              </a:lnSpc>
              <a:spcBef>
                <a:spcPct val="0"/>
              </a:spcBef>
              <a:buFontTx/>
              <a:buNone/>
            </a:pPr>
            <a:r>
              <a:rPr lang="en-US" altLang="en-US" b="1" u="sng">
                <a:latin typeface="Times New Roman" panose="02020603050405020304" pitchFamily="18" charset="0"/>
                <a:cs typeface="Times New Roman" panose="02020603050405020304" pitchFamily="18" charset="0"/>
              </a:rPr>
              <a:t>Terms and People</a:t>
            </a:r>
            <a:r>
              <a:rPr lang="en-US" altLang="en-US" b="1">
                <a:latin typeface="Times New Roman" panose="02020603050405020304" pitchFamily="18" charset="0"/>
                <a:cs typeface="Times New Roman" panose="02020603050405020304" pitchFamily="18" charset="0"/>
              </a:rPr>
              <a:t/>
            </a:r>
            <a:br>
              <a:rPr lang="en-US" altLang="en-US" b="1">
                <a:latin typeface="Times New Roman" panose="02020603050405020304" pitchFamily="18" charset="0"/>
                <a:cs typeface="Times New Roman" panose="02020603050405020304" pitchFamily="18" charset="0"/>
              </a:rPr>
            </a:b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9023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6"/>
          <p:cNvSpPr>
            <a:spLocks noChangeArrowheads="1"/>
          </p:cNvSpPr>
          <p:nvPr/>
        </p:nvSpPr>
        <p:spPr bwMode="auto">
          <a:xfrm rot="5400000" flipH="1">
            <a:off x="1828800" y="1905000"/>
            <a:ext cx="1600200" cy="3276600"/>
          </a:xfrm>
          <a:prstGeom prst="upArrowCallout">
            <a:avLst>
              <a:gd name="adj1" fmla="val 25602"/>
              <a:gd name="adj2" fmla="val 25199"/>
              <a:gd name="adj3" fmla="val 23007"/>
              <a:gd name="adj4" fmla="val 81157"/>
            </a:avLst>
          </a:prstGeom>
          <a:gradFill rotWithShape="1">
            <a:gsLst>
              <a:gs pos="0">
                <a:srgbClr val="CDCDFF"/>
              </a:gs>
              <a:gs pos="100000">
                <a:schemeClr val="bg1"/>
              </a:gs>
            </a:gsLst>
            <a:lin ang="5400000" scaled="1"/>
          </a:gradFill>
          <a:ln w="9525">
            <a:solidFill>
              <a:schemeClr val="tx1"/>
            </a:solidFill>
            <a:miter lim="800000"/>
            <a:headEnd/>
            <a:tailEnd/>
          </a:ln>
          <a:effectLst>
            <a:outerShdw dist="53882" dir="2700000" algn="ctr" rotWithShape="0">
              <a:srgbClr val="ADC793">
                <a:alpha val="46001"/>
              </a:srgb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18435" name="Text Box 7"/>
          <p:cNvSpPr txBox="1">
            <a:spLocks noChangeArrowheads="1"/>
          </p:cNvSpPr>
          <p:nvPr/>
        </p:nvSpPr>
        <p:spPr bwMode="auto">
          <a:xfrm>
            <a:off x="1066800" y="2819400"/>
            <a:ext cx="25146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nSpc>
                <a:spcPct val="100000"/>
              </a:lnSpc>
              <a:spcBef>
                <a:spcPct val="0"/>
              </a:spcBef>
              <a:spcAft>
                <a:spcPts val="1588"/>
              </a:spcAft>
              <a:buFontTx/>
              <a:buNone/>
            </a:pPr>
            <a:r>
              <a:rPr lang="en-US" altLang="en-US">
                <a:latin typeface="Verdana" panose="020B0604030504040204" pitchFamily="34" charset="0"/>
              </a:rPr>
              <a:t>Britain had plentiful natural resources, including:</a:t>
            </a:r>
          </a:p>
        </p:txBody>
      </p:sp>
      <p:sp>
        <p:nvSpPr>
          <p:cNvPr id="8197" name="Text Box 5"/>
          <p:cNvSpPr txBox="1">
            <a:spLocks noChangeArrowheads="1"/>
          </p:cNvSpPr>
          <p:nvPr/>
        </p:nvSpPr>
        <p:spPr bwMode="auto">
          <a:xfrm>
            <a:off x="4572000" y="2614613"/>
            <a:ext cx="4191000"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nSpc>
                <a:spcPct val="110000"/>
              </a:lnSpc>
              <a:spcBef>
                <a:spcPct val="0"/>
              </a:spcBef>
              <a:spcAft>
                <a:spcPct val="30000"/>
              </a:spcAft>
              <a:buSzPct val="80000"/>
              <a:buFontTx/>
              <a:buChar char="•"/>
            </a:pPr>
            <a:r>
              <a:rPr lang="en-US" altLang="en-US" u="sng">
                <a:latin typeface="Verdana" panose="020B0604030504040204" pitchFamily="34" charset="0"/>
              </a:rPr>
              <a:t>Natural ports </a:t>
            </a:r>
          </a:p>
          <a:p>
            <a:pPr>
              <a:lnSpc>
                <a:spcPct val="110000"/>
              </a:lnSpc>
              <a:spcBef>
                <a:spcPct val="0"/>
              </a:spcBef>
              <a:spcAft>
                <a:spcPct val="30000"/>
              </a:spcAft>
              <a:buSzPct val="80000"/>
              <a:buFontTx/>
              <a:buChar char="•"/>
            </a:pPr>
            <a:r>
              <a:rPr lang="en-US" altLang="en-US" u="sng">
                <a:latin typeface="Verdana" panose="020B0604030504040204" pitchFamily="34" charset="0"/>
              </a:rPr>
              <a:t>Navigable rivers</a:t>
            </a:r>
          </a:p>
          <a:p>
            <a:pPr>
              <a:lnSpc>
                <a:spcPct val="110000"/>
              </a:lnSpc>
              <a:spcBef>
                <a:spcPct val="0"/>
              </a:spcBef>
              <a:spcAft>
                <a:spcPct val="30000"/>
              </a:spcAft>
              <a:buSzPct val="80000"/>
              <a:buFontTx/>
              <a:buChar char="•"/>
            </a:pPr>
            <a:r>
              <a:rPr lang="en-US" altLang="en-US" u="sng">
                <a:latin typeface="Verdana" panose="020B0604030504040204" pitchFamily="34" charset="0"/>
              </a:rPr>
              <a:t>Water for canals</a:t>
            </a:r>
          </a:p>
          <a:p>
            <a:pPr>
              <a:lnSpc>
                <a:spcPct val="110000"/>
              </a:lnSpc>
              <a:spcBef>
                <a:spcPct val="0"/>
              </a:spcBef>
              <a:spcAft>
                <a:spcPct val="30000"/>
              </a:spcAft>
              <a:buSzPct val="80000"/>
              <a:buFontTx/>
              <a:buChar char="•"/>
            </a:pPr>
            <a:r>
              <a:rPr lang="en-US" altLang="en-US" u="sng">
                <a:latin typeface="Verdana" panose="020B0604030504040204" pitchFamily="34" charset="0"/>
              </a:rPr>
              <a:t>Access to the sea</a:t>
            </a:r>
          </a:p>
          <a:p>
            <a:pPr>
              <a:lnSpc>
                <a:spcPct val="110000"/>
              </a:lnSpc>
              <a:spcBef>
                <a:spcPct val="0"/>
              </a:spcBef>
              <a:spcAft>
                <a:spcPct val="30000"/>
              </a:spcAft>
              <a:buSzPct val="80000"/>
              <a:buFontTx/>
              <a:buChar char="•"/>
            </a:pPr>
            <a:r>
              <a:rPr lang="en-US" altLang="en-US" u="sng">
                <a:latin typeface="Verdana" panose="020B0604030504040204" pitchFamily="34" charset="0"/>
              </a:rPr>
              <a:t>A plentiful supply of coal</a:t>
            </a:r>
          </a:p>
          <a:p>
            <a:pPr>
              <a:lnSpc>
                <a:spcPct val="110000"/>
              </a:lnSpc>
              <a:spcBef>
                <a:spcPct val="0"/>
              </a:spcBef>
              <a:spcAft>
                <a:spcPct val="30000"/>
              </a:spcAft>
              <a:buSzPct val="80000"/>
              <a:buFontTx/>
              <a:buChar char="•"/>
            </a:pPr>
            <a:r>
              <a:rPr lang="en-US" altLang="en-US" u="sng">
                <a:latin typeface="Verdana" panose="020B0604030504040204" pitchFamily="34" charset="0"/>
              </a:rPr>
              <a:t>Vast supplies of iron</a:t>
            </a:r>
          </a:p>
          <a:p>
            <a:pPr eaLnBrk="1" hangingPunct="1">
              <a:lnSpc>
                <a:spcPct val="100000"/>
              </a:lnSpc>
              <a:spcBef>
                <a:spcPct val="50000"/>
              </a:spcBef>
              <a:buFontTx/>
              <a:buNone/>
            </a:pPr>
            <a:endParaRPr lang="en-US" altLang="en-US">
              <a:latin typeface="Verdana" panose="020B0604030504040204" pitchFamily="34" charset="0"/>
            </a:endParaRPr>
          </a:p>
        </p:txBody>
      </p:sp>
      <p:sp>
        <p:nvSpPr>
          <p:cNvPr id="18437" name="Title 5"/>
          <p:cNvSpPr>
            <a:spLocks/>
          </p:cNvSpPr>
          <p:nvPr/>
        </p:nvSpPr>
        <p:spPr bwMode="auto">
          <a:xfrm>
            <a:off x="541338" y="381000"/>
            <a:ext cx="8229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a:lnSpc>
                <a:spcPct val="100000"/>
              </a:lnSpc>
              <a:spcBef>
                <a:spcPct val="0"/>
              </a:spcBef>
              <a:buFontTx/>
              <a:buNone/>
            </a:pPr>
            <a:r>
              <a:rPr lang="en-US" altLang="en-US" b="1">
                <a:latin typeface="Verdana" panose="020B0604030504040204" pitchFamily="34" charset="0"/>
              </a:rPr>
              <a:t>A number of characteristics made Britain ripe for industrialization in the eighteenth century.</a:t>
            </a:r>
            <a:br>
              <a:rPr lang="en-US" altLang="en-US" b="1">
                <a:latin typeface="Verdana" panose="020B0604030504040204" pitchFamily="34" charset="0"/>
              </a:rPr>
            </a:br>
            <a:endParaRPr lang="en-US" altLang="en-US" b="1">
              <a:latin typeface="Verdana" panose="020B0604030504040204" pitchFamily="34" charset="0"/>
            </a:endParaRPr>
          </a:p>
        </p:txBody>
      </p:sp>
    </p:spTree>
    <p:extLst>
      <p:ext uri="{BB962C8B-B14F-4D97-AF65-F5344CB8AC3E}">
        <p14:creationId xmlns:p14="http://schemas.microsoft.com/office/powerpoint/2010/main" val="284937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 calcmode="lin" valueType="num">
                                      <p:cBhvr additive="base">
                                        <p:cTn id="7" dur="1000" fill="hold"/>
                                        <p:tgtEl>
                                          <p:spTgt spid="819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19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8197">
                                            <p:txEl>
                                              <p:pRg st="1" end="1"/>
                                            </p:txEl>
                                          </p:spTgt>
                                        </p:tgtEl>
                                        <p:attrNameLst>
                                          <p:attrName>style.visibility</p:attrName>
                                        </p:attrNameLst>
                                      </p:cBhvr>
                                      <p:to>
                                        <p:strVal val="visible"/>
                                      </p:to>
                                    </p:set>
                                    <p:anim calcmode="lin" valueType="num">
                                      <p:cBhvr additive="base">
                                        <p:cTn id="12" dur="1000" fill="hold"/>
                                        <p:tgtEl>
                                          <p:spTgt spid="8197">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19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8197">
                                            <p:txEl>
                                              <p:pRg st="2" end="2"/>
                                            </p:txEl>
                                          </p:spTgt>
                                        </p:tgtEl>
                                        <p:attrNameLst>
                                          <p:attrName>style.visibility</p:attrName>
                                        </p:attrNameLst>
                                      </p:cBhvr>
                                      <p:to>
                                        <p:strVal val="visible"/>
                                      </p:to>
                                    </p:set>
                                    <p:anim calcmode="lin" valueType="num">
                                      <p:cBhvr additive="base">
                                        <p:cTn id="17" dur="1000" fill="hold"/>
                                        <p:tgtEl>
                                          <p:spTgt spid="8197">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19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4" fill="hold" grpId="0" nodeType="afterEffect">
                                  <p:stCondLst>
                                    <p:cond delay="1000"/>
                                  </p:stCondLst>
                                  <p:childTnLst>
                                    <p:set>
                                      <p:cBhvr>
                                        <p:cTn id="21" dur="1" fill="hold">
                                          <p:stCondLst>
                                            <p:cond delay="0"/>
                                          </p:stCondLst>
                                        </p:cTn>
                                        <p:tgtEl>
                                          <p:spTgt spid="8197">
                                            <p:txEl>
                                              <p:pRg st="3" end="3"/>
                                            </p:txEl>
                                          </p:spTgt>
                                        </p:tgtEl>
                                        <p:attrNameLst>
                                          <p:attrName>style.visibility</p:attrName>
                                        </p:attrNameLst>
                                      </p:cBhvr>
                                      <p:to>
                                        <p:strVal val="visible"/>
                                      </p:to>
                                    </p:set>
                                    <p:anim calcmode="lin" valueType="num">
                                      <p:cBhvr additive="base">
                                        <p:cTn id="22" dur="1000" fill="hold"/>
                                        <p:tgtEl>
                                          <p:spTgt spid="8197">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819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7000"/>
                            </p:stCondLst>
                            <p:childTnLst>
                              <p:par>
                                <p:cTn id="25" presetID="2" presetClass="entr" presetSubtype="4" fill="hold" grpId="0" nodeType="afterEffect">
                                  <p:stCondLst>
                                    <p:cond delay="1000"/>
                                  </p:stCondLst>
                                  <p:childTnLst>
                                    <p:set>
                                      <p:cBhvr>
                                        <p:cTn id="26" dur="1" fill="hold">
                                          <p:stCondLst>
                                            <p:cond delay="0"/>
                                          </p:stCondLst>
                                        </p:cTn>
                                        <p:tgtEl>
                                          <p:spTgt spid="8197">
                                            <p:txEl>
                                              <p:pRg st="4" end="4"/>
                                            </p:txEl>
                                          </p:spTgt>
                                        </p:tgtEl>
                                        <p:attrNameLst>
                                          <p:attrName>style.visibility</p:attrName>
                                        </p:attrNameLst>
                                      </p:cBhvr>
                                      <p:to>
                                        <p:strVal val="visible"/>
                                      </p:to>
                                    </p:set>
                                    <p:anim calcmode="lin" valueType="num">
                                      <p:cBhvr additive="base">
                                        <p:cTn id="27" dur="1000" fill="hold"/>
                                        <p:tgtEl>
                                          <p:spTgt spid="8197">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19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9000"/>
                            </p:stCondLst>
                            <p:childTnLst>
                              <p:par>
                                <p:cTn id="30" presetID="2" presetClass="entr" presetSubtype="4" fill="hold" grpId="0" nodeType="afterEffect">
                                  <p:stCondLst>
                                    <p:cond delay="1000"/>
                                  </p:stCondLst>
                                  <p:childTnLst>
                                    <p:set>
                                      <p:cBhvr>
                                        <p:cTn id="31" dur="1" fill="hold">
                                          <p:stCondLst>
                                            <p:cond delay="0"/>
                                          </p:stCondLst>
                                        </p:cTn>
                                        <p:tgtEl>
                                          <p:spTgt spid="8197">
                                            <p:txEl>
                                              <p:pRg st="5" end="5"/>
                                            </p:txEl>
                                          </p:spTgt>
                                        </p:tgtEl>
                                        <p:attrNameLst>
                                          <p:attrName>style.visibility</p:attrName>
                                        </p:attrNameLst>
                                      </p:cBhvr>
                                      <p:to>
                                        <p:strVal val="visible"/>
                                      </p:to>
                                    </p:set>
                                    <p:anim calcmode="lin" valueType="num">
                                      <p:cBhvr additive="base">
                                        <p:cTn id="32" dur="1000" fill="hold"/>
                                        <p:tgtEl>
                                          <p:spTgt spid="8197">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819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WH-Ch19_S2_EnglandResource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76200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4"/>
          <p:cNvSpPr>
            <a:spLocks/>
          </p:cNvSpPr>
          <p:nvPr/>
        </p:nvSpPr>
        <p:spPr bwMode="auto">
          <a:xfrm>
            <a:off x="304800" y="165100"/>
            <a:ext cx="8610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a:lnSpc>
                <a:spcPct val="100000"/>
              </a:lnSpc>
              <a:spcBef>
                <a:spcPct val="0"/>
              </a:spcBef>
              <a:buFontTx/>
              <a:buNone/>
            </a:pPr>
            <a:r>
              <a:rPr lang="en-US" altLang="en-US" b="1">
                <a:latin typeface="Verdana" panose="020B0604030504040204" pitchFamily="34" charset="0"/>
              </a:rPr>
              <a:t>England’s Resources and Industries, 1750</a:t>
            </a:r>
            <a:br>
              <a:rPr lang="en-US" altLang="en-US" b="1">
                <a:latin typeface="Verdana" panose="020B0604030504040204" pitchFamily="34" charset="0"/>
              </a:rPr>
            </a:br>
            <a:endParaRPr lang="en-US" altLang="en-US" b="1">
              <a:latin typeface="Verdana" panose="020B0604030504040204" pitchFamily="34" charset="0"/>
            </a:endParaRPr>
          </a:p>
        </p:txBody>
      </p:sp>
    </p:spTree>
    <p:extLst>
      <p:ext uri="{BB962C8B-B14F-4D97-AF65-F5344CB8AC3E}">
        <p14:creationId xmlns:p14="http://schemas.microsoft.com/office/powerpoint/2010/main" val="17278691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4648200" y="1582738"/>
            <a:ext cx="426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50000"/>
              </a:spcBef>
              <a:buFontTx/>
              <a:buNone/>
            </a:pPr>
            <a:r>
              <a:rPr lang="en-US" altLang="en-US" b="1">
                <a:solidFill>
                  <a:srgbClr val="FF0000"/>
                </a:solidFill>
                <a:latin typeface="Verdana" panose="020B0604030504040204" pitchFamily="34" charset="0"/>
              </a:rPr>
              <a:t>capital, </a:t>
            </a:r>
            <a:r>
              <a:rPr lang="en-US" altLang="en-US" u="sng">
                <a:solidFill>
                  <a:srgbClr val="0033CC"/>
                </a:solidFill>
                <a:latin typeface="Verdana" panose="020B0604030504040204" pitchFamily="34" charset="0"/>
              </a:rPr>
              <a:t>or money to start new businesses</a:t>
            </a:r>
            <a:r>
              <a:rPr lang="en-US" altLang="en-US">
                <a:solidFill>
                  <a:srgbClr val="0033CC"/>
                </a:solidFill>
                <a:latin typeface="Verdana" panose="020B0604030504040204" pitchFamily="34" charset="0"/>
              </a:rPr>
              <a:t>.</a:t>
            </a:r>
          </a:p>
        </p:txBody>
      </p:sp>
      <p:sp>
        <p:nvSpPr>
          <p:cNvPr id="22531" name="AutoShape 3"/>
          <p:cNvSpPr>
            <a:spLocks noChangeArrowheads="1"/>
          </p:cNvSpPr>
          <p:nvPr/>
        </p:nvSpPr>
        <p:spPr bwMode="auto">
          <a:xfrm rot="5400000" flipH="1">
            <a:off x="1581944" y="-170656"/>
            <a:ext cx="1636712" cy="4191000"/>
          </a:xfrm>
          <a:prstGeom prst="upArrowCallout">
            <a:avLst>
              <a:gd name="adj1" fmla="val 29306"/>
              <a:gd name="adj2" fmla="val 24144"/>
              <a:gd name="adj3" fmla="val 19157"/>
              <a:gd name="adj4" fmla="val 80042"/>
            </a:avLst>
          </a:prstGeom>
          <a:gradFill rotWithShape="1">
            <a:gsLst>
              <a:gs pos="0">
                <a:srgbClr val="CDCDFF"/>
              </a:gs>
              <a:gs pos="100000">
                <a:schemeClr val="bg1"/>
              </a:gs>
            </a:gsLst>
            <a:lin ang="5400000" scaled="1"/>
          </a:gradFill>
          <a:ln w="9525">
            <a:solidFill>
              <a:schemeClr val="tx1"/>
            </a:solidFill>
            <a:miter lim="800000"/>
            <a:headEnd/>
            <a:tailEnd/>
          </a:ln>
          <a:effectLst>
            <a:outerShdw dist="53882" dir="2700000" algn="ctr" rotWithShape="0">
              <a:srgbClr val="ADC793">
                <a:alpha val="46001"/>
              </a:srgb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22532" name="Text Box 6"/>
          <p:cNvSpPr txBox="1">
            <a:spLocks noChangeArrowheads="1"/>
          </p:cNvSpPr>
          <p:nvPr/>
        </p:nvSpPr>
        <p:spPr bwMode="auto">
          <a:xfrm>
            <a:off x="457200" y="1214438"/>
            <a:ext cx="3162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50000"/>
              </a:spcBef>
              <a:buFontTx/>
              <a:buNone/>
            </a:pPr>
            <a:r>
              <a:rPr lang="en-US" altLang="en-US" sz="2000" b="1">
                <a:latin typeface="Verdana" panose="020B0604030504040204" pitchFamily="34" charset="0"/>
              </a:rPr>
              <a:t>To meet the growing demand for jobs and products, one more thing was needed:</a:t>
            </a:r>
            <a:r>
              <a:rPr lang="en-US" altLang="en-US" sz="2000" b="1">
                <a:solidFill>
                  <a:srgbClr val="0078CC"/>
                </a:solidFill>
                <a:latin typeface="Verdana" panose="020B0604030504040204" pitchFamily="34" charset="0"/>
              </a:rPr>
              <a:t>  </a:t>
            </a:r>
          </a:p>
        </p:txBody>
      </p:sp>
      <p:sp>
        <p:nvSpPr>
          <p:cNvPr id="22533" name="Title 6"/>
          <p:cNvSpPr>
            <a:spLocks/>
          </p:cNvSpPr>
          <p:nvPr/>
        </p:nvSpPr>
        <p:spPr bwMode="auto">
          <a:xfrm>
            <a:off x="685800" y="138113"/>
            <a:ext cx="82296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a:lnSpc>
                <a:spcPct val="100000"/>
              </a:lnSpc>
              <a:spcBef>
                <a:spcPct val="0"/>
              </a:spcBef>
              <a:buFontTx/>
              <a:buNone/>
            </a:pPr>
            <a:r>
              <a:rPr lang="en-US" altLang="en-US" b="1">
                <a:latin typeface="Verdana" panose="020B0604030504040204" pitchFamily="34" charset="0"/>
              </a:rPr>
              <a:t>In the 1700s, Britain had </a:t>
            </a:r>
            <a:r>
              <a:rPr lang="en-US" altLang="en-US" b="1" u="sng">
                <a:latin typeface="Verdana" panose="020B0604030504040204" pitchFamily="34" charset="0"/>
              </a:rPr>
              <a:t>skilled inventors</a:t>
            </a:r>
            <a:r>
              <a:rPr lang="en-US" altLang="en-US" b="1">
                <a:latin typeface="Verdana" panose="020B0604030504040204" pitchFamily="34" charset="0"/>
              </a:rPr>
              <a:t>, </a:t>
            </a:r>
            <a:br>
              <a:rPr lang="en-US" altLang="en-US" b="1">
                <a:latin typeface="Verdana" panose="020B0604030504040204" pitchFamily="34" charset="0"/>
              </a:rPr>
            </a:br>
            <a:r>
              <a:rPr lang="en-US" altLang="en-US" b="1">
                <a:latin typeface="Verdana" panose="020B0604030504040204" pitchFamily="34" charset="0"/>
              </a:rPr>
              <a:t>a </a:t>
            </a:r>
            <a:r>
              <a:rPr lang="en-US" altLang="en-US" b="1" u="sng">
                <a:latin typeface="Verdana" panose="020B0604030504040204" pitchFamily="34" charset="0"/>
              </a:rPr>
              <a:t>ready workforce</a:t>
            </a:r>
            <a:r>
              <a:rPr lang="en-US" altLang="en-US" b="1">
                <a:latin typeface="Verdana" panose="020B0604030504040204" pitchFamily="34" charset="0"/>
              </a:rPr>
              <a:t>, and a </a:t>
            </a:r>
            <a:r>
              <a:rPr lang="en-US" altLang="en-US" b="1" u="sng">
                <a:latin typeface="Verdana" panose="020B0604030504040204" pitchFamily="34" charset="0"/>
              </a:rPr>
              <a:t>growing population</a:t>
            </a:r>
            <a:r>
              <a:rPr lang="en-US" altLang="en-US" b="1">
                <a:latin typeface="Verdana" panose="020B0604030504040204" pitchFamily="34" charset="0"/>
              </a:rPr>
              <a:t>.</a:t>
            </a:r>
          </a:p>
        </p:txBody>
      </p:sp>
      <p:sp>
        <p:nvSpPr>
          <p:cNvPr id="22534" name="Rectangle 1"/>
          <p:cNvSpPr>
            <a:spLocks noChangeArrowheads="1"/>
          </p:cNvSpPr>
          <p:nvPr/>
        </p:nvSpPr>
        <p:spPr bwMode="auto">
          <a:xfrm>
            <a:off x="304800" y="2924175"/>
            <a:ext cx="858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ゴシック" charset="0"/>
                <a:cs typeface="MS Pゴシック" charset="0"/>
              </a:defRPr>
            </a:lvl1pPr>
            <a:lvl2pPr marL="742950" indent="-285750">
              <a:defRPr sz="2200">
                <a:solidFill>
                  <a:schemeClr val="tx1"/>
                </a:solidFill>
                <a:latin typeface="Verdana" panose="020B0604030504040204" pitchFamily="34" charset="0"/>
                <a:ea typeface="MS Pゴシック" charset="0"/>
                <a:cs typeface="MS Pゴシック" charset="0"/>
              </a:defRPr>
            </a:lvl2pPr>
            <a:lvl3pPr marL="1143000" indent="-228600">
              <a:defRPr sz="2200">
                <a:solidFill>
                  <a:schemeClr val="tx1"/>
                </a:solidFill>
                <a:latin typeface="Verdana" panose="020B0604030504040204" pitchFamily="34" charset="0"/>
                <a:ea typeface="MS Pゴシック" charset="0"/>
                <a:cs typeface="MS Pゴシック" charset="0"/>
              </a:defRPr>
            </a:lvl3pPr>
            <a:lvl4pPr marL="1600200" indent="-228600">
              <a:defRPr sz="2200">
                <a:solidFill>
                  <a:schemeClr val="tx1"/>
                </a:solidFill>
                <a:latin typeface="Verdana" panose="020B0604030504040204" pitchFamily="34" charset="0"/>
                <a:ea typeface="MS Pゴシック" charset="0"/>
                <a:cs typeface="MS Pゴシック" charset="0"/>
              </a:defRPr>
            </a:lvl4pPr>
            <a:lvl5pPr marL="2057400" indent="-22860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r>
              <a:rPr lang="en-US" altLang="en-US" sz="2000" b="1">
                <a:solidFill>
                  <a:srgbClr val="FF0000"/>
                </a:solidFill>
              </a:rPr>
              <a:t>Entrepreneurs</a:t>
            </a:r>
            <a:r>
              <a:rPr lang="en-US" altLang="en-US" sz="2000" b="1"/>
              <a:t> needed capital to invest in business </a:t>
            </a:r>
            <a:r>
              <a:rPr lang="en-US" altLang="en-US" sz="2000" b="1">
                <a:solidFill>
                  <a:srgbClr val="FF0000"/>
                </a:solidFill>
              </a:rPr>
              <a:t>enterprises</a:t>
            </a:r>
            <a:r>
              <a:rPr lang="en-US" altLang="en-US" sz="2000" b="1"/>
              <a:t> such as shipping, mining, and manufacturing. </a:t>
            </a:r>
          </a:p>
        </p:txBody>
      </p:sp>
      <p:grpSp>
        <p:nvGrpSpPr>
          <p:cNvPr id="10" name="Group 15"/>
          <p:cNvGrpSpPr>
            <a:grpSpLocks/>
          </p:cNvGrpSpPr>
          <p:nvPr/>
        </p:nvGrpSpPr>
        <p:grpSpPr bwMode="auto">
          <a:xfrm>
            <a:off x="2930525" y="3886200"/>
            <a:ext cx="2847975" cy="2667000"/>
            <a:chOff x="1893" y="1872"/>
            <a:chExt cx="1794" cy="1680"/>
          </a:xfrm>
        </p:grpSpPr>
        <p:sp>
          <p:nvSpPr>
            <p:cNvPr id="22542" name="AutoShape 8"/>
            <p:cNvSpPr>
              <a:spLocks noChangeArrowheads="1"/>
            </p:cNvSpPr>
            <p:nvPr/>
          </p:nvSpPr>
          <p:spPr bwMode="auto">
            <a:xfrm rot="5400000" flipH="1">
              <a:off x="1950" y="1815"/>
              <a:ext cx="1680" cy="1794"/>
            </a:xfrm>
            <a:prstGeom prst="upArrowCallout">
              <a:avLst>
                <a:gd name="adj1" fmla="val 20843"/>
                <a:gd name="adj2" fmla="val 18875"/>
                <a:gd name="adj3" fmla="val 15909"/>
                <a:gd name="adj4" fmla="val 77931"/>
              </a:avLst>
            </a:prstGeom>
            <a:gradFill rotWithShape="1">
              <a:gsLst>
                <a:gs pos="0">
                  <a:schemeClr val="bg1"/>
                </a:gs>
                <a:gs pos="100000">
                  <a:srgbClr val="83D7E5"/>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vert="eaVert"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22543" name="Text Box 21"/>
            <p:cNvSpPr txBox="1">
              <a:spLocks noChangeArrowheads="1"/>
            </p:cNvSpPr>
            <p:nvPr/>
          </p:nvSpPr>
          <p:spPr bwMode="auto">
            <a:xfrm>
              <a:off x="2064" y="2155"/>
              <a:ext cx="1335"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r>
                <a:rPr lang="en-US" altLang="en-US">
                  <a:solidFill>
                    <a:srgbClr val="0033CC"/>
                  </a:solidFill>
                  <a:latin typeface="Verdana" panose="020B0604030504040204" pitchFamily="34" charset="0"/>
                </a:rPr>
                <a:t>A business class had accumulated</a:t>
              </a:r>
            </a:p>
            <a:p>
              <a:pPr eaLnBrk="1" hangingPunct="1">
                <a:lnSpc>
                  <a:spcPct val="100000"/>
                </a:lnSpc>
                <a:spcBef>
                  <a:spcPct val="0"/>
                </a:spcBef>
                <a:buFontTx/>
                <a:buNone/>
              </a:pPr>
              <a:r>
                <a:rPr lang="en-US" altLang="en-US">
                  <a:solidFill>
                    <a:srgbClr val="0033CC"/>
                  </a:solidFill>
                  <a:latin typeface="Verdana" panose="020B0604030504040204" pitchFamily="34" charset="0"/>
                </a:rPr>
                <a:t>the needed capital.</a:t>
              </a:r>
            </a:p>
          </p:txBody>
        </p:sp>
      </p:grpSp>
      <p:grpSp>
        <p:nvGrpSpPr>
          <p:cNvPr id="22536" name="Group 13"/>
          <p:cNvGrpSpPr>
            <a:grpSpLocks/>
          </p:cNvGrpSpPr>
          <p:nvPr/>
        </p:nvGrpSpPr>
        <p:grpSpPr bwMode="auto">
          <a:xfrm>
            <a:off x="365125" y="3886200"/>
            <a:ext cx="2743200" cy="2667000"/>
            <a:chOff x="288" y="1872"/>
            <a:chExt cx="1728" cy="1680"/>
          </a:xfrm>
        </p:grpSpPr>
        <p:sp>
          <p:nvSpPr>
            <p:cNvPr id="22540" name="AutoShape 2"/>
            <p:cNvSpPr>
              <a:spLocks noChangeArrowheads="1"/>
            </p:cNvSpPr>
            <p:nvPr/>
          </p:nvSpPr>
          <p:spPr bwMode="auto">
            <a:xfrm rot="5400000" flipH="1">
              <a:off x="312" y="1848"/>
              <a:ext cx="1680" cy="1728"/>
            </a:xfrm>
            <a:prstGeom prst="upArrowCallout">
              <a:avLst>
                <a:gd name="adj1" fmla="val 20843"/>
                <a:gd name="adj2" fmla="val 18875"/>
                <a:gd name="adj3" fmla="val 15324"/>
                <a:gd name="adj4" fmla="val 76542"/>
              </a:avLst>
            </a:prstGeom>
            <a:gradFill rotWithShape="1">
              <a:gsLst>
                <a:gs pos="0">
                  <a:schemeClr val="bg1"/>
                </a:gs>
                <a:gs pos="100000">
                  <a:srgbClr val="CDCDFF"/>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22541" name="Text Box 21"/>
            <p:cNvSpPr txBox="1">
              <a:spLocks noChangeArrowheads="1"/>
            </p:cNvSpPr>
            <p:nvPr/>
          </p:nvSpPr>
          <p:spPr bwMode="auto">
            <a:xfrm>
              <a:off x="360" y="2155"/>
              <a:ext cx="1224"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spcAft>
                  <a:spcPct val="60000"/>
                </a:spcAft>
                <a:buFontTx/>
                <a:buNone/>
              </a:pPr>
              <a:r>
                <a:rPr lang="en-US" altLang="en-US">
                  <a:latin typeface="Verdana" panose="020B0604030504040204" pitchFamily="34" charset="0"/>
                </a:rPr>
                <a:t>From the mid-1600s, England had prospered from </a:t>
              </a:r>
              <a:r>
                <a:rPr lang="en-US" altLang="en-US" u="sng">
                  <a:latin typeface="Verdana" panose="020B0604030504040204" pitchFamily="34" charset="0"/>
                </a:rPr>
                <a:t>trade</a:t>
              </a:r>
              <a:r>
                <a:rPr lang="en-US" altLang="en-US">
                  <a:latin typeface="Verdana" panose="020B0604030504040204" pitchFamily="34" charset="0"/>
                </a:rPr>
                <a:t>.</a:t>
              </a:r>
            </a:p>
          </p:txBody>
        </p:sp>
      </p:grpSp>
      <p:grpSp>
        <p:nvGrpSpPr>
          <p:cNvPr id="13" name="Group 12"/>
          <p:cNvGrpSpPr>
            <a:grpSpLocks/>
          </p:cNvGrpSpPr>
          <p:nvPr/>
        </p:nvGrpSpPr>
        <p:grpSpPr bwMode="auto">
          <a:xfrm>
            <a:off x="5873750" y="3881438"/>
            <a:ext cx="2971800" cy="2667000"/>
            <a:chOff x="5715000" y="2971800"/>
            <a:chExt cx="2971800" cy="2667000"/>
          </a:xfrm>
        </p:grpSpPr>
        <p:sp>
          <p:nvSpPr>
            <p:cNvPr id="22538" name="Rectangle 4"/>
            <p:cNvSpPr>
              <a:spLocks noChangeArrowheads="1"/>
            </p:cNvSpPr>
            <p:nvPr/>
          </p:nvSpPr>
          <p:spPr bwMode="auto">
            <a:xfrm>
              <a:off x="5715000" y="2971800"/>
              <a:ext cx="2971800" cy="2667000"/>
            </a:xfrm>
            <a:prstGeom prst="rect">
              <a:avLst/>
            </a:prstGeom>
            <a:gradFill rotWithShape="0">
              <a:gsLst>
                <a:gs pos="0">
                  <a:schemeClr val="bg1"/>
                </a:gs>
                <a:gs pos="100000">
                  <a:srgbClr val="FED273"/>
                </a:gs>
              </a:gsLst>
              <a:lin ang="5400000" scaled="1"/>
            </a:gradFill>
            <a:ln w="9525">
              <a:solidFill>
                <a:srgbClr val="666699"/>
              </a:solidFill>
              <a:miter lim="800000"/>
              <a:headEnd/>
              <a:tailEnd/>
            </a:ln>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22539" name="Text Box 21"/>
            <p:cNvSpPr txBox="1">
              <a:spLocks noChangeArrowheads="1"/>
            </p:cNvSpPr>
            <p:nvPr/>
          </p:nvSpPr>
          <p:spPr bwMode="auto">
            <a:xfrm>
              <a:off x="5981700" y="3254375"/>
              <a:ext cx="26289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r>
                <a:rPr lang="en-US" altLang="en-US" u="sng">
                  <a:latin typeface="Verdana" panose="020B0604030504040204" pitchFamily="34" charset="0"/>
                </a:rPr>
                <a:t>With a healthy economy, many were now willing to risk their money on new ventures</a:t>
              </a:r>
              <a:r>
                <a:rPr lang="en-US" altLang="en-US">
                  <a:latin typeface="Verdana" panose="020B0604030504040204" pitchFamily="34" charset="0"/>
                </a:rPr>
                <a:t>.</a:t>
              </a:r>
            </a:p>
          </p:txBody>
        </p:sp>
      </p:grpSp>
    </p:spTree>
    <p:extLst>
      <p:ext uri="{BB962C8B-B14F-4D97-AF65-F5344CB8AC3E}">
        <p14:creationId xmlns:p14="http://schemas.microsoft.com/office/powerpoint/2010/main" val="24484702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ppt_x"/>
                                          </p:val>
                                        </p:tav>
                                        <p:tav tm="100000">
                                          <p:val>
                                            <p:strVal val="#ppt_x"/>
                                          </p:val>
                                        </p:tav>
                                      </p:tavLst>
                                    </p:anim>
                                    <p:anim calcmode="lin" valueType="num">
                                      <p:cBhvr additive="base">
                                        <p:cTn id="8" dur="10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r>
              <a:rPr lang="en-US" u="sng" dirty="0" smtClean="0">
                <a:latin typeface="Times New Roman" panose="02020603050405020304" pitchFamily="18" charset="0"/>
                <a:cs typeface="Times New Roman" panose="02020603050405020304" pitchFamily="18" charset="0"/>
              </a:rPr>
              <a:t>Dawn of the Industrial Age</a:t>
            </a:r>
            <a:endParaRPr lang="en-US" u="sng"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17418" y="1281107"/>
            <a:ext cx="7696200" cy="5632311"/>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For thousand of years following the rise of civilization, most people lived and worked in </a:t>
            </a:r>
            <a:r>
              <a:rPr lang="en-US" sz="2400" u="sng" dirty="0" smtClean="0">
                <a:latin typeface="Times New Roman" panose="02020603050405020304" pitchFamily="18" charset="0"/>
                <a:cs typeface="Times New Roman" panose="02020603050405020304" pitchFamily="18" charset="0"/>
              </a:rPr>
              <a:t>small farming villages</a:t>
            </a:r>
            <a:r>
              <a:rPr lang="en-US" sz="2400" dirty="0" smtClean="0">
                <a:latin typeface="Times New Roman" panose="02020603050405020304" pitchFamily="18" charset="0"/>
                <a:cs typeface="Times New Roman" panose="02020603050405020304" pitchFamily="18" charset="0"/>
              </a:rPr>
              <a:t>.  However, a chain of events set in motion in the mid-1700s changed that way of life for all time.  Today, we call this period of change the </a:t>
            </a:r>
            <a:r>
              <a:rPr lang="en-US" sz="2400" u="sng" dirty="0" smtClean="0">
                <a:latin typeface="Times New Roman" panose="02020603050405020304" pitchFamily="18" charset="0"/>
                <a:cs typeface="Times New Roman" panose="02020603050405020304" pitchFamily="18" charset="0"/>
              </a:rPr>
              <a:t>Industrial Revolution</a:t>
            </a:r>
            <a:r>
              <a:rPr lang="en-US" sz="24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The Industrial Revolution started in </a:t>
            </a:r>
            <a:r>
              <a:rPr lang="en-US" sz="2400" u="sng" dirty="0" smtClean="0">
                <a:latin typeface="Times New Roman" panose="02020603050405020304" pitchFamily="18" charset="0"/>
                <a:cs typeface="Times New Roman" panose="02020603050405020304" pitchFamily="18" charset="0"/>
              </a:rPr>
              <a:t>Britain</a:t>
            </a:r>
            <a:r>
              <a:rPr lang="en-US" sz="2400" dirty="0" smtClean="0">
                <a:latin typeface="Times New Roman" panose="02020603050405020304" pitchFamily="18" charset="0"/>
                <a:cs typeface="Times New Roman" panose="02020603050405020304" pitchFamily="18" charset="0"/>
              </a:rPr>
              <a:t>.  The economic changes that Britain experienced affected people’s lives an much as political changes and </a:t>
            </a:r>
            <a:r>
              <a:rPr lang="en-US" sz="2400" u="sng" dirty="0" smtClean="0">
                <a:latin typeface="Times New Roman" panose="02020603050405020304" pitchFamily="18" charset="0"/>
                <a:cs typeface="Times New Roman" panose="02020603050405020304" pitchFamily="18" charset="0"/>
              </a:rPr>
              <a:t>revolutions</a:t>
            </a:r>
            <a:r>
              <a:rPr lang="en-US" sz="2400" dirty="0" smtClean="0">
                <a:latin typeface="Times New Roman" panose="02020603050405020304" pitchFamily="18" charset="0"/>
                <a:cs typeface="Times New Roman" panose="02020603050405020304" pitchFamily="18" charset="0"/>
              </a:rPr>
              <a:t> had.  In contrast with most political revolutions , it was neither sudden nor swift,  Instead it was </a:t>
            </a:r>
            <a:r>
              <a:rPr lang="en-US" sz="2400" u="sng" dirty="0" smtClean="0">
                <a:latin typeface="Times New Roman" panose="02020603050405020304" pitchFamily="18" charset="0"/>
                <a:cs typeface="Times New Roman" panose="02020603050405020304" pitchFamily="18" charset="0"/>
              </a:rPr>
              <a:t>long, slow, uneven</a:t>
            </a:r>
            <a:r>
              <a:rPr lang="en-US" sz="2400" dirty="0" smtClean="0">
                <a:latin typeface="Times New Roman" panose="02020603050405020304" pitchFamily="18" charset="0"/>
                <a:cs typeface="Times New Roman" panose="02020603050405020304" pitchFamily="18" charset="0"/>
              </a:rPr>
              <a:t> process in which production shifted from </a:t>
            </a:r>
            <a:r>
              <a:rPr lang="en-US" sz="2400" u="sng" dirty="0" smtClean="0">
                <a:latin typeface="Times New Roman" panose="02020603050405020304" pitchFamily="18" charset="0"/>
                <a:cs typeface="Times New Roman" panose="02020603050405020304" pitchFamily="18" charset="0"/>
              </a:rPr>
              <a:t>simple hand tools</a:t>
            </a:r>
            <a:r>
              <a:rPr lang="en-US" sz="2400" dirty="0" smtClean="0">
                <a:latin typeface="Times New Roman" panose="02020603050405020304" pitchFamily="18" charset="0"/>
                <a:cs typeface="Times New Roman" panose="02020603050405020304" pitchFamily="18" charset="0"/>
              </a:rPr>
              <a:t> to </a:t>
            </a:r>
            <a:r>
              <a:rPr lang="en-US" sz="2400" u="sng" dirty="0" smtClean="0">
                <a:latin typeface="Times New Roman" panose="02020603050405020304" pitchFamily="18" charset="0"/>
                <a:cs typeface="Times New Roman" panose="02020603050405020304" pitchFamily="18" charset="0"/>
              </a:rPr>
              <a:t>complex machines</a:t>
            </a:r>
            <a:r>
              <a:rPr lang="en-US" sz="2400" dirty="0" smtClean="0">
                <a:latin typeface="Times New Roman" panose="02020603050405020304" pitchFamily="18" charset="0"/>
                <a:cs typeface="Times New Roman" panose="02020603050405020304" pitchFamily="18" charset="0"/>
              </a:rPr>
              <a:t>.  From its beginnings in Britain, the Industrial Revolution has spread to the rest of Europe, </a:t>
            </a:r>
            <a:r>
              <a:rPr lang="en-US" sz="2400" u="sng" dirty="0" smtClean="0">
                <a:latin typeface="Times New Roman" panose="02020603050405020304" pitchFamily="18" charset="0"/>
                <a:cs typeface="Times New Roman" panose="02020603050405020304" pitchFamily="18" charset="0"/>
              </a:rPr>
              <a:t>North America</a:t>
            </a:r>
            <a:r>
              <a:rPr lang="en-US" sz="2400" dirty="0" smtClean="0">
                <a:latin typeface="Times New Roman" panose="02020603050405020304" pitchFamily="18" charset="0"/>
                <a:cs typeface="Times New Roman" panose="02020603050405020304" pitchFamily="18" charset="0"/>
              </a:rPr>
              <a:t>, and around the globe.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58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143000" y="1828800"/>
            <a:ext cx="6934200" cy="2590800"/>
          </a:xfrm>
          <a:prstGeom prst="rect">
            <a:avLst/>
          </a:prstGeom>
          <a:gradFill rotWithShape="1">
            <a:gsLst>
              <a:gs pos="0">
                <a:schemeClr val="bg1"/>
              </a:gs>
              <a:gs pos="100000">
                <a:srgbClr val="C9C9FF"/>
              </a:gs>
            </a:gsLst>
            <a:lin ang="0" scaled="1"/>
          </a:gradFill>
          <a:ln w="19050">
            <a:solidFill>
              <a:srgbClr val="666699"/>
            </a:solidFill>
            <a:miter lim="800000"/>
            <a:headEnd/>
            <a:tailEnd/>
          </a:ln>
          <a:effectLst>
            <a:outerShdw dist="45791" dir="3378596" algn="ctr" rotWithShape="0">
              <a:srgbClr val="B2B2B2">
                <a:alpha val="50000"/>
              </a:srgb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graphicFrame>
        <p:nvGraphicFramePr>
          <p:cNvPr id="12299" name="Group 11"/>
          <p:cNvGraphicFramePr>
            <a:graphicFrameLocks noGrp="1"/>
          </p:cNvGraphicFramePr>
          <p:nvPr/>
        </p:nvGraphicFramePr>
        <p:xfrm>
          <a:off x="1219200" y="1828800"/>
          <a:ext cx="6781800" cy="2514601"/>
        </p:xfrm>
        <a:graphic>
          <a:graphicData uri="http://schemas.openxmlformats.org/drawingml/2006/table">
            <a:tbl>
              <a:tblPr/>
              <a:tblGrid>
                <a:gridCol w="6781800"/>
              </a:tblGrid>
              <a:tr h="862013">
                <a:tc>
                  <a:txBody>
                    <a:bodyPr/>
                    <a:lstStyle/>
                    <a:p>
                      <a:pPr marL="236538" marR="0" lvl="0" indent="-236538" algn="l" defTabSz="914400" rtl="0" eaLnBrk="0" fontAlgn="base" latinLnBrk="0" hangingPunct="0">
                        <a:lnSpc>
                          <a:spcPct val="100000"/>
                        </a:lnSpc>
                        <a:spcBef>
                          <a:spcPct val="0"/>
                        </a:spcBef>
                        <a:spcAft>
                          <a:spcPct val="0"/>
                        </a:spcAft>
                        <a:buClrTx/>
                        <a:buSzPct val="80000"/>
                        <a:buFontTx/>
                        <a:buChar char="•"/>
                        <a:tabLst/>
                      </a:pPr>
                      <a:r>
                        <a:rPr kumimoji="0" lang="en-US" sz="2200" b="0" i="0" u="none" strike="noStrike" cap="none" normalizeH="0" baseline="0" dirty="0" smtClean="0">
                          <a:ln>
                            <a:noFill/>
                          </a:ln>
                          <a:solidFill>
                            <a:schemeClr val="tx1"/>
                          </a:solidFill>
                          <a:effectLst/>
                          <a:latin typeface="Verdana" pitchFamily="34" charset="0"/>
                        </a:rPr>
                        <a:t>Britain had a </a:t>
                      </a:r>
                      <a:r>
                        <a:rPr kumimoji="0" lang="en-US" sz="2200" b="0" i="0" u="sng" strike="noStrike" cap="none" normalizeH="0" baseline="0" dirty="0" smtClean="0">
                          <a:ln>
                            <a:noFill/>
                          </a:ln>
                          <a:solidFill>
                            <a:schemeClr val="tx1"/>
                          </a:solidFill>
                          <a:effectLst/>
                          <a:latin typeface="Verdana" pitchFamily="34" charset="0"/>
                        </a:rPr>
                        <a:t>stable government</a:t>
                      </a:r>
                      <a:r>
                        <a:rPr kumimoji="0" lang="en-US" sz="2200" b="0" i="0" u="none" strike="noStrike" cap="none" normalizeH="0" baseline="0" dirty="0" smtClean="0">
                          <a:ln>
                            <a:noFill/>
                          </a:ln>
                          <a:solidFill>
                            <a:schemeClr val="tx1"/>
                          </a:solidFill>
                          <a:effectLst/>
                          <a:latin typeface="Verdana" pitchFamily="34" charset="0"/>
                        </a:rPr>
                        <a:t> that supported economic growth.</a:t>
                      </a:r>
                    </a:p>
                  </a:txBody>
                  <a:tcPr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869950">
                <a:tc>
                  <a:txBody>
                    <a:bodyPr/>
                    <a:lstStyle/>
                    <a:p>
                      <a:pPr marL="236538" marR="0" lvl="0" indent="-236538" algn="l" defTabSz="914400" rtl="0" eaLnBrk="0" fontAlgn="base" latinLnBrk="0" hangingPunct="0">
                        <a:lnSpc>
                          <a:spcPct val="100000"/>
                        </a:lnSpc>
                        <a:spcBef>
                          <a:spcPct val="0"/>
                        </a:spcBef>
                        <a:spcAft>
                          <a:spcPct val="0"/>
                        </a:spcAft>
                        <a:buClrTx/>
                        <a:buSzPct val="80000"/>
                        <a:buFontTx/>
                        <a:buChar char="•"/>
                        <a:tabLst/>
                      </a:pPr>
                      <a:r>
                        <a:rPr kumimoji="0" lang="en-US" sz="2200" b="0" i="0" u="none" strike="noStrike" cap="none" normalizeH="0" baseline="0" dirty="0" smtClean="0">
                          <a:ln>
                            <a:noFill/>
                          </a:ln>
                          <a:solidFill>
                            <a:schemeClr val="tx1"/>
                          </a:solidFill>
                          <a:effectLst/>
                          <a:latin typeface="Verdana" pitchFamily="34" charset="0"/>
                        </a:rPr>
                        <a:t>Other countries had river tolls, but Britain had no such barriers.</a:t>
                      </a: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782638">
                <a:tc>
                  <a:txBody>
                    <a:bodyPr/>
                    <a:lstStyle/>
                    <a:p>
                      <a:pPr marL="236538" marR="0" lvl="0" indent="-236538" algn="l" defTabSz="914400" rtl="0" eaLnBrk="0" fontAlgn="base" latinLnBrk="0" hangingPunct="0">
                        <a:lnSpc>
                          <a:spcPct val="100000"/>
                        </a:lnSpc>
                        <a:spcBef>
                          <a:spcPct val="0"/>
                        </a:spcBef>
                        <a:spcAft>
                          <a:spcPct val="0"/>
                        </a:spcAft>
                        <a:buClrTx/>
                        <a:buSzPct val="80000"/>
                        <a:buFontTx/>
                        <a:buChar char="•"/>
                        <a:tabLst/>
                      </a:pPr>
                      <a:r>
                        <a:rPr kumimoji="0" lang="en-US" sz="2200" b="0" i="0" u="sng" strike="noStrike" cap="none" normalizeH="0" baseline="0" dirty="0" smtClean="0">
                          <a:ln>
                            <a:noFill/>
                          </a:ln>
                          <a:solidFill>
                            <a:schemeClr val="tx1"/>
                          </a:solidFill>
                          <a:effectLst/>
                          <a:latin typeface="Verdana" pitchFamily="34" charset="0"/>
                        </a:rPr>
                        <a:t>The powerful British navy protected shipping and overseas trade</a:t>
                      </a:r>
                      <a:r>
                        <a:rPr kumimoji="0" lang="en-US" sz="2200" b="0" i="0" u="none" strike="noStrike" cap="none" normalizeH="0" baseline="0" dirty="0" smtClean="0">
                          <a:ln>
                            <a:noFill/>
                          </a:ln>
                          <a:solidFill>
                            <a:schemeClr val="tx1"/>
                          </a:solidFill>
                          <a:effectLst/>
                          <a:latin typeface="Verdana" pitchFamily="34" charset="0"/>
                        </a:rPr>
                        <a:t>.</a:t>
                      </a:r>
                    </a:p>
                  </a:txBody>
                  <a:tcPr anchor="ctr" horzOverflow="overflow">
                    <a:lnL>
                      <a:noFill/>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sp>
        <p:nvSpPr>
          <p:cNvPr id="24585" name="Title 4"/>
          <p:cNvSpPr>
            <a:spLocks/>
          </p:cNvSpPr>
          <p:nvPr/>
        </p:nvSpPr>
        <p:spPr bwMode="auto">
          <a:xfrm>
            <a:off x="228600" y="685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nSpc>
                <a:spcPct val="100000"/>
              </a:lnSpc>
              <a:spcBef>
                <a:spcPct val="0"/>
              </a:spcBef>
              <a:buFontTx/>
              <a:buNone/>
            </a:pPr>
            <a:r>
              <a:rPr lang="en-US" altLang="en-US" b="1">
                <a:latin typeface="Verdana" panose="020B0604030504040204" pitchFamily="34" charset="0"/>
              </a:rPr>
              <a:t>Britain had additional advantages.</a:t>
            </a:r>
          </a:p>
        </p:txBody>
      </p:sp>
      <p:pic>
        <p:nvPicPr>
          <p:cNvPr id="245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5213" y="4114800"/>
            <a:ext cx="2695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09965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5867400" y="3130550"/>
            <a:ext cx="2667000" cy="1676400"/>
            <a:chOff x="3696" y="2312"/>
            <a:chExt cx="1680" cy="1056"/>
          </a:xfrm>
        </p:grpSpPr>
        <p:sp>
          <p:nvSpPr>
            <p:cNvPr id="26635" name="Rectangle 10"/>
            <p:cNvSpPr>
              <a:spLocks noChangeArrowheads="1"/>
            </p:cNvSpPr>
            <p:nvPr/>
          </p:nvSpPr>
          <p:spPr bwMode="auto">
            <a:xfrm>
              <a:off x="3696" y="2312"/>
              <a:ext cx="1680" cy="1056"/>
            </a:xfrm>
            <a:prstGeom prst="rect">
              <a:avLst/>
            </a:prstGeom>
            <a:gradFill rotWithShape="1">
              <a:gsLst>
                <a:gs pos="0">
                  <a:schemeClr val="bg1"/>
                </a:gs>
                <a:gs pos="100000">
                  <a:srgbClr val="FED273"/>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endParaRPr lang="en-US" altLang="en-US">
                <a:latin typeface="Verdana" panose="020B0604030504040204" pitchFamily="34" charset="0"/>
              </a:endParaRPr>
            </a:p>
          </p:txBody>
        </p:sp>
        <p:sp>
          <p:nvSpPr>
            <p:cNvPr id="26636" name="Text Box 21"/>
            <p:cNvSpPr txBox="1">
              <a:spLocks noChangeArrowheads="1"/>
            </p:cNvSpPr>
            <p:nvPr/>
          </p:nvSpPr>
          <p:spPr bwMode="auto">
            <a:xfrm>
              <a:off x="3768" y="2368"/>
              <a:ext cx="1608"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r>
                <a:rPr lang="en-US" altLang="en-US" u="sng">
                  <a:latin typeface="Verdana" panose="020B0604030504040204" pitchFamily="34" charset="0"/>
                  <a:cs typeface="Arial" panose="020B0604020202020204" pitchFamily="34" charset="0"/>
                </a:rPr>
                <a:t>Skilled artisans </a:t>
              </a:r>
              <a:r>
                <a:rPr lang="en-US" altLang="en-US">
                  <a:latin typeface="Verdana" panose="020B0604030504040204" pitchFamily="34" charset="0"/>
                  <a:cs typeface="Arial" panose="020B0604020202020204" pitchFamily="34" charset="0"/>
                </a:rPr>
                <a:t>in towns then finished and dyed the cloth.</a:t>
              </a:r>
            </a:p>
          </p:txBody>
        </p:sp>
      </p:grpSp>
      <p:grpSp>
        <p:nvGrpSpPr>
          <p:cNvPr id="3" name="Group 13"/>
          <p:cNvGrpSpPr>
            <a:grpSpLocks/>
          </p:cNvGrpSpPr>
          <p:nvPr/>
        </p:nvGrpSpPr>
        <p:grpSpPr bwMode="auto">
          <a:xfrm>
            <a:off x="609600" y="3130550"/>
            <a:ext cx="5334000" cy="1676400"/>
            <a:chOff x="384" y="2312"/>
            <a:chExt cx="3360" cy="1056"/>
          </a:xfrm>
        </p:grpSpPr>
        <p:sp>
          <p:nvSpPr>
            <p:cNvPr id="26632" name="AutoShape 12"/>
            <p:cNvSpPr>
              <a:spLocks noChangeArrowheads="1"/>
            </p:cNvSpPr>
            <p:nvPr/>
          </p:nvSpPr>
          <p:spPr bwMode="auto">
            <a:xfrm rot="-5400000">
              <a:off x="3024" y="2496"/>
              <a:ext cx="768" cy="672"/>
            </a:xfrm>
            <a:prstGeom prst="downArrow">
              <a:avLst>
                <a:gd name="adj1" fmla="val 50000"/>
                <a:gd name="adj2" fmla="val 32741"/>
              </a:avLst>
            </a:prstGeom>
            <a:gradFill rotWithShape="1">
              <a:gsLst>
                <a:gs pos="0">
                  <a:srgbClr val="83D7E5"/>
                </a:gs>
                <a:gs pos="100000">
                  <a:srgbClr val="FED273"/>
                </a:gs>
              </a:gsLst>
              <a:lin ang="0" scaled="1"/>
            </a:gradFill>
            <a:ln w="9525">
              <a:solidFill>
                <a:srgbClr val="666699"/>
              </a:solidFill>
              <a:miter lim="800000"/>
              <a:headEnd/>
              <a:tailEnd/>
            </a:ln>
            <a:effectLst>
              <a:outerShdw dist="45791" dir="2021404" algn="ctr" rotWithShape="0">
                <a:schemeClr val="bg2">
                  <a:alpha val="50000"/>
                </a:schemeClr>
              </a:outerShdw>
            </a:effectLst>
          </p:spPr>
          <p:txBody>
            <a:bodyPr vert="eaVert"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p>
          </p:txBody>
        </p:sp>
        <p:sp>
          <p:nvSpPr>
            <p:cNvPr id="26633" name="Rectangle 13"/>
            <p:cNvSpPr>
              <a:spLocks noChangeArrowheads="1"/>
            </p:cNvSpPr>
            <p:nvPr/>
          </p:nvSpPr>
          <p:spPr bwMode="auto">
            <a:xfrm>
              <a:off x="384" y="2312"/>
              <a:ext cx="2736" cy="1056"/>
            </a:xfrm>
            <a:prstGeom prst="rect">
              <a:avLst/>
            </a:prstGeom>
            <a:gradFill rotWithShape="1">
              <a:gsLst>
                <a:gs pos="0">
                  <a:schemeClr val="bg1"/>
                </a:gs>
                <a:gs pos="100000">
                  <a:srgbClr val="83D7E5"/>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endParaRPr lang="en-US" altLang="en-US">
                <a:latin typeface="Verdana" panose="020B0604030504040204" pitchFamily="34" charset="0"/>
              </a:endParaRPr>
            </a:p>
          </p:txBody>
        </p:sp>
        <p:sp>
          <p:nvSpPr>
            <p:cNvPr id="26634" name="Text Box 21"/>
            <p:cNvSpPr txBox="1">
              <a:spLocks noChangeArrowheads="1"/>
            </p:cNvSpPr>
            <p:nvPr/>
          </p:nvSpPr>
          <p:spPr bwMode="auto">
            <a:xfrm>
              <a:off x="448" y="2368"/>
              <a:ext cx="2624"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r>
                <a:rPr lang="en-US" altLang="en-US" u="sng">
                  <a:latin typeface="Verdana" panose="020B0604030504040204" pitchFamily="34" charset="0"/>
                  <a:cs typeface="Arial" panose="020B0604020202020204" pitchFamily="34" charset="0"/>
                </a:rPr>
                <a:t>Merchants</a:t>
              </a:r>
              <a:r>
                <a:rPr lang="en-US" altLang="en-US">
                  <a:latin typeface="Verdana" panose="020B0604030504040204" pitchFamily="34" charset="0"/>
                  <a:cs typeface="Arial" panose="020B0604020202020204" pitchFamily="34" charset="0"/>
                </a:rPr>
                <a:t> gave cotton to </a:t>
              </a:r>
              <a:r>
                <a:rPr lang="en-US" altLang="en-US" u="sng">
                  <a:latin typeface="Verdana" panose="020B0604030504040204" pitchFamily="34" charset="0"/>
                  <a:cs typeface="Arial" panose="020B0604020202020204" pitchFamily="34" charset="0"/>
                </a:rPr>
                <a:t>peasant families</a:t>
              </a:r>
              <a:r>
                <a:rPr lang="en-US" altLang="en-US">
                  <a:latin typeface="Verdana" panose="020B0604030504040204" pitchFamily="34" charset="0"/>
                  <a:cs typeface="Arial" panose="020B0604020202020204" pitchFamily="34" charset="0"/>
                </a:rPr>
                <a:t>, who spun thread and wove cloth at home as a </a:t>
              </a:r>
              <a:r>
                <a:rPr lang="en-US" altLang="en-US" u="sng">
                  <a:latin typeface="Verdana" panose="020B0604030504040204" pitchFamily="34" charset="0"/>
                  <a:cs typeface="Arial" panose="020B0604020202020204" pitchFamily="34" charset="0"/>
                </a:rPr>
                <a:t>cottage industry</a:t>
              </a:r>
              <a:r>
                <a:rPr lang="en-US" altLang="en-US">
                  <a:latin typeface="Verdana" panose="020B0604030504040204" pitchFamily="34" charset="0"/>
                  <a:cs typeface="Arial" panose="020B0604020202020204" pitchFamily="34" charset="0"/>
                </a:rPr>
                <a:t>.</a:t>
              </a:r>
            </a:p>
          </p:txBody>
        </p:sp>
      </p:grpSp>
      <p:sp>
        <p:nvSpPr>
          <p:cNvPr id="26628" name="AutoShape 14"/>
          <p:cNvSpPr>
            <a:spLocks noChangeArrowheads="1"/>
          </p:cNvSpPr>
          <p:nvPr/>
        </p:nvSpPr>
        <p:spPr bwMode="auto">
          <a:xfrm>
            <a:off x="2133600" y="2432050"/>
            <a:ext cx="1219200" cy="762000"/>
          </a:xfrm>
          <a:prstGeom prst="downArrow">
            <a:avLst>
              <a:gd name="adj1" fmla="val 50000"/>
              <a:gd name="adj2" fmla="val 26565"/>
            </a:avLst>
          </a:prstGeom>
          <a:gradFill rotWithShape="1">
            <a:gsLst>
              <a:gs pos="0">
                <a:srgbClr val="C9C9FF"/>
              </a:gs>
              <a:gs pos="100000">
                <a:srgbClr val="83D7E5"/>
              </a:gs>
            </a:gsLst>
            <a:lin ang="5400000" scaled="1"/>
          </a:gradFill>
          <a:ln w="9525">
            <a:solidFill>
              <a:srgbClr val="666699"/>
            </a:solidFill>
            <a:miter lim="800000"/>
            <a:headEnd/>
            <a:tailEnd/>
          </a:ln>
          <a:effectLst>
            <a:outerShdw dist="53882" dir="2700000" algn="ctr" rotWithShape="0">
              <a:schemeClr val="bg2">
                <a:alpha val="50000"/>
              </a:schemeClr>
            </a:outerShdw>
          </a:effectLst>
        </p:spPr>
        <p:txBody>
          <a:bodyPr vert="eaVert"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p>
        </p:txBody>
      </p:sp>
      <p:sp>
        <p:nvSpPr>
          <p:cNvPr id="26629" name="Rectangle 15"/>
          <p:cNvSpPr>
            <a:spLocks noChangeArrowheads="1"/>
          </p:cNvSpPr>
          <p:nvPr/>
        </p:nvSpPr>
        <p:spPr bwMode="auto">
          <a:xfrm>
            <a:off x="595313" y="1289050"/>
            <a:ext cx="7924800" cy="1295400"/>
          </a:xfrm>
          <a:prstGeom prst="rect">
            <a:avLst/>
          </a:prstGeom>
          <a:gradFill rotWithShape="1">
            <a:gsLst>
              <a:gs pos="0">
                <a:schemeClr val="bg1"/>
              </a:gs>
              <a:gs pos="100000">
                <a:srgbClr val="C9C9FF"/>
              </a:gs>
            </a:gsLst>
            <a:lin ang="5400000" scaled="1"/>
          </a:gradFill>
          <a:ln w="12700">
            <a:solidFill>
              <a:schemeClr val="tx1"/>
            </a:solidFill>
            <a:miter lim="800000"/>
            <a:headEnd/>
            <a:tailEnd/>
          </a:ln>
          <a:effectLst>
            <a:outerShdw dist="53882" dir="2700000" algn="ctr" rotWithShape="0">
              <a:schemeClr val="bg2">
                <a:alpha val="50000"/>
              </a:scheme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p>
        </p:txBody>
      </p:sp>
      <p:sp>
        <p:nvSpPr>
          <p:cNvPr id="26630" name="Text Box 21"/>
          <p:cNvSpPr txBox="1">
            <a:spLocks noChangeArrowheads="1"/>
          </p:cNvSpPr>
          <p:nvPr/>
        </p:nvSpPr>
        <p:spPr bwMode="auto">
          <a:xfrm>
            <a:off x="838200" y="1365250"/>
            <a:ext cx="7467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r>
              <a:rPr lang="en-US" altLang="en-US">
                <a:latin typeface="Verdana" panose="020B0604030504040204" pitchFamily="34" charset="0"/>
                <a:cs typeface="Arial" panose="020B0604020202020204" pitchFamily="34" charset="0"/>
              </a:rPr>
              <a:t>In the 1600s, cotton cloth from </a:t>
            </a:r>
            <a:r>
              <a:rPr lang="en-US" altLang="en-US" u="sng">
                <a:latin typeface="Verdana" panose="020B0604030504040204" pitchFamily="34" charset="0"/>
                <a:cs typeface="Arial" panose="020B0604020202020204" pitchFamily="34" charset="0"/>
              </a:rPr>
              <a:t>India</a:t>
            </a:r>
            <a:r>
              <a:rPr lang="en-US" altLang="en-US">
                <a:latin typeface="Verdana" panose="020B0604030504040204" pitchFamily="34" charset="0"/>
                <a:cs typeface="Arial" panose="020B0604020202020204" pitchFamily="34" charset="0"/>
              </a:rPr>
              <a:t> became popular in Britain. Using the </a:t>
            </a:r>
            <a:r>
              <a:rPr lang="en-US" altLang="en-US" b="1" u="sng">
                <a:solidFill>
                  <a:srgbClr val="FF0000"/>
                </a:solidFill>
                <a:latin typeface="Verdana" panose="020B0604030504040204" pitchFamily="34" charset="0"/>
                <a:cs typeface="Arial" panose="020B0604020202020204" pitchFamily="34" charset="0"/>
              </a:rPr>
              <a:t>putting-out system</a:t>
            </a:r>
            <a:r>
              <a:rPr lang="en-US" altLang="en-US" b="1">
                <a:solidFill>
                  <a:srgbClr val="FF0000"/>
                </a:solidFill>
                <a:latin typeface="Verdana" panose="020B0604030504040204" pitchFamily="34" charset="0"/>
                <a:cs typeface="Arial" panose="020B0604020202020204" pitchFamily="34" charset="0"/>
              </a:rPr>
              <a:t>,</a:t>
            </a:r>
            <a:r>
              <a:rPr lang="en-US" altLang="en-US">
                <a:latin typeface="Verdana" panose="020B0604030504040204" pitchFamily="34" charset="0"/>
                <a:cs typeface="Arial" panose="020B0604020202020204" pitchFamily="34" charset="0"/>
              </a:rPr>
              <a:t> merchants began a cotton cloth industry in Britain.</a:t>
            </a:r>
          </a:p>
        </p:txBody>
      </p:sp>
      <p:sp>
        <p:nvSpPr>
          <p:cNvPr id="26631" name="TextBox 3"/>
          <p:cNvSpPr txBox="1">
            <a:spLocks noChangeArrowheads="1"/>
          </p:cNvSpPr>
          <p:nvPr/>
        </p:nvSpPr>
        <p:spPr bwMode="auto">
          <a:xfrm>
            <a:off x="276225" y="5591175"/>
            <a:ext cx="8258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r>
              <a:rPr lang="en-US" altLang="en-US" b="1">
                <a:latin typeface="Verdana" panose="020B0604030504040204" pitchFamily="34" charset="0"/>
                <a:cs typeface="Arial" panose="020B0604020202020204" pitchFamily="34" charset="0"/>
              </a:rPr>
              <a:t>But the putting-out system was </a:t>
            </a:r>
            <a:r>
              <a:rPr lang="en-US" altLang="en-US" b="1" u="sng">
                <a:latin typeface="Verdana" panose="020B0604030504040204" pitchFamily="34" charset="0"/>
                <a:cs typeface="Arial" panose="020B0604020202020204" pitchFamily="34" charset="0"/>
              </a:rPr>
              <a:t>too slow</a:t>
            </a:r>
            <a:r>
              <a:rPr lang="en-US" altLang="en-US" b="1">
                <a:latin typeface="Verdana" panose="020B0604030504040204" pitchFamily="34" charset="0"/>
                <a:cs typeface="Arial" panose="020B0604020202020204" pitchFamily="34" charset="0"/>
              </a:rPr>
              <a:t> to meet the </a:t>
            </a:r>
            <a:r>
              <a:rPr lang="en-US" altLang="en-US" b="1" u="sng">
                <a:latin typeface="Verdana" panose="020B0604030504040204" pitchFamily="34" charset="0"/>
                <a:cs typeface="Arial" panose="020B0604020202020204" pitchFamily="34" charset="0"/>
              </a:rPr>
              <a:t>growing demand</a:t>
            </a:r>
            <a:r>
              <a:rPr lang="en-US" altLang="en-US" b="1">
                <a:latin typeface="Verdana" panose="020B0604030504040204" pitchFamily="34" charset="0"/>
                <a:cs typeface="Arial" panose="020B0604020202020204" pitchFamily="34" charset="0"/>
              </a:rPr>
              <a:t> for cotton cloth.</a:t>
            </a:r>
            <a:endParaRPr lang="en-US" altLang="en-US">
              <a:latin typeface="Verdana" panose="020B0604030504040204" pitchFamily="34" charset="0"/>
            </a:endParaRPr>
          </a:p>
        </p:txBody>
      </p:sp>
    </p:spTree>
    <p:extLst>
      <p:ext uri="{BB962C8B-B14F-4D97-AF65-F5344CB8AC3E}">
        <p14:creationId xmlns:p14="http://schemas.microsoft.com/office/powerpoint/2010/main" val="1746278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p:cNvSpPr>
          <p:nvPr/>
        </p:nvSpPr>
        <p:spPr bwMode="auto">
          <a:xfrm>
            <a:off x="457200" y="1730375"/>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nSpc>
                <a:spcPct val="100000"/>
              </a:lnSpc>
              <a:spcBef>
                <a:spcPct val="0"/>
              </a:spcBef>
              <a:buFontTx/>
              <a:buNone/>
            </a:pPr>
            <a:r>
              <a:rPr lang="en-US" altLang="en-US" b="1">
                <a:latin typeface="Verdana" panose="020B0604030504040204" pitchFamily="34" charset="0"/>
              </a:rPr>
              <a:t/>
            </a:r>
            <a:br>
              <a:rPr lang="en-US" altLang="en-US" b="1">
                <a:latin typeface="Verdana" panose="020B0604030504040204" pitchFamily="34" charset="0"/>
              </a:rPr>
            </a:br>
            <a:endParaRPr lang="en-US" altLang="en-US" b="1">
              <a:latin typeface="Verdana" panose="020B0604030504040204" pitchFamily="34" charset="0"/>
            </a:endParaRPr>
          </a:p>
        </p:txBody>
      </p:sp>
      <p:sp>
        <p:nvSpPr>
          <p:cNvPr id="28675" name="TextBox 1"/>
          <p:cNvSpPr txBox="1">
            <a:spLocks noChangeArrowheads="1"/>
          </p:cNvSpPr>
          <p:nvPr/>
        </p:nvSpPr>
        <p:spPr bwMode="auto">
          <a:xfrm>
            <a:off x="4495800" y="2470150"/>
            <a:ext cx="44196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spcAft>
                <a:spcPct val="60000"/>
              </a:spcAft>
              <a:buSzPct val="80000"/>
              <a:buFont typeface="Arial" panose="020B0604020202020204" pitchFamily="34" charset="0"/>
              <a:buChar char="•"/>
            </a:pPr>
            <a:r>
              <a:rPr lang="en-US" altLang="en-US" sz="2400">
                <a:latin typeface="Verdana" panose="020B0604030504040204" pitchFamily="34" charset="0"/>
              </a:rPr>
              <a:t>The </a:t>
            </a:r>
            <a:r>
              <a:rPr lang="en-US" altLang="en-US" sz="2400" u="sng">
                <a:latin typeface="Verdana" panose="020B0604030504040204" pitchFamily="34" charset="0"/>
              </a:rPr>
              <a:t>flying shuttle</a:t>
            </a:r>
            <a:r>
              <a:rPr lang="en-US" altLang="en-US" sz="2400">
                <a:latin typeface="Verdana" panose="020B0604030504040204" pitchFamily="34" charset="0"/>
              </a:rPr>
              <a:t> made weaving faster.</a:t>
            </a:r>
          </a:p>
          <a:p>
            <a:pPr eaLnBrk="1" hangingPunct="1">
              <a:lnSpc>
                <a:spcPct val="100000"/>
              </a:lnSpc>
              <a:spcBef>
                <a:spcPct val="0"/>
              </a:spcBef>
              <a:spcAft>
                <a:spcPct val="60000"/>
              </a:spcAft>
              <a:buSzPct val="80000"/>
              <a:buFont typeface="Arial" panose="020B0604020202020204" pitchFamily="34" charset="0"/>
              <a:buChar char="•"/>
            </a:pPr>
            <a:r>
              <a:rPr lang="en-US" altLang="en-US" sz="2400">
                <a:latin typeface="Verdana" panose="020B0604030504040204" pitchFamily="34" charset="0"/>
              </a:rPr>
              <a:t>The </a:t>
            </a:r>
            <a:r>
              <a:rPr lang="en-US" altLang="en-US" sz="2400" u="sng">
                <a:latin typeface="Verdana" panose="020B0604030504040204" pitchFamily="34" charset="0"/>
              </a:rPr>
              <a:t>spinning jenny</a:t>
            </a:r>
            <a:r>
              <a:rPr lang="en-US" altLang="en-US" sz="2400">
                <a:latin typeface="Verdana" panose="020B0604030504040204" pitchFamily="34" charset="0"/>
              </a:rPr>
              <a:t> spun several threads at once.</a:t>
            </a:r>
          </a:p>
          <a:p>
            <a:pPr eaLnBrk="1" hangingPunct="1">
              <a:lnSpc>
                <a:spcPct val="100000"/>
              </a:lnSpc>
              <a:spcBef>
                <a:spcPct val="0"/>
              </a:spcBef>
              <a:spcAft>
                <a:spcPct val="60000"/>
              </a:spcAft>
              <a:buSzPct val="80000"/>
              <a:buFont typeface="Arial" panose="020B0604020202020204" pitchFamily="34" charset="0"/>
              <a:buChar char="•"/>
            </a:pPr>
            <a:r>
              <a:rPr lang="en-US" altLang="en-US" sz="2400">
                <a:latin typeface="Verdana" panose="020B0604030504040204" pitchFamily="34" charset="0"/>
              </a:rPr>
              <a:t>The </a:t>
            </a:r>
            <a:r>
              <a:rPr lang="en-US" altLang="en-US" sz="2400" u="sng">
                <a:latin typeface="Verdana" panose="020B0604030504040204" pitchFamily="34" charset="0"/>
              </a:rPr>
              <a:t>water frame</a:t>
            </a:r>
            <a:r>
              <a:rPr lang="en-US" altLang="en-US" sz="2400">
                <a:latin typeface="Verdana" panose="020B0604030504040204" pitchFamily="34" charset="0"/>
              </a:rPr>
              <a:t> used running water to power the process.</a:t>
            </a:r>
            <a:endParaRPr lang="en-US" altLang="en-US">
              <a:latin typeface="Verdana" panose="020B0604030504040204" pitchFamily="34" charset="0"/>
            </a:endParaRPr>
          </a:p>
        </p:txBody>
      </p:sp>
      <p:sp>
        <p:nvSpPr>
          <p:cNvPr id="28676" name="TextBox 3"/>
          <p:cNvSpPr txBox="1">
            <a:spLocks noChangeArrowheads="1"/>
          </p:cNvSpPr>
          <p:nvPr/>
        </p:nvSpPr>
        <p:spPr bwMode="auto">
          <a:xfrm>
            <a:off x="1039813" y="228600"/>
            <a:ext cx="70643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r>
              <a:rPr lang="en-US" altLang="en-US" b="1">
                <a:latin typeface="Verdana" panose="020B0604030504040204" pitchFamily="34" charset="0"/>
                <a:cs typeface="Arial" panose="020B0604020202020204" pitchFamily="34" charset="0"/>
              </a:rPr>
              <a:t>New inventions increased and sped up textile production in the 1700s.</a:t>
            </a:r>
            <a:endParaRPr lang="en-US" altLang="en-US" b="1">
              <a:latin typeface="Verdana" panose="020B0604030504040204" pitchFamily="34" charset="0"/>
            </a:endParaRPr>
          </a:p>
        </p:txBody>
      </p:sp>
      <p:sp>
        <p:nvSpPr>
          <p:cNvPr id="28677" name="TextBox 5"/>
          <p:cNvSpPr txBox="1">
            <a:spLocks noChangeArrowheads="1"/>
          </p:cNvSpPr>
          <p:nvPr/>
        </p:nvSpPr>
        <p:spPr bwMode="auto">
          <a:xfrm>
            <a:off x="838200" y="6110288"/>
            <a:ext cx="285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r>
              <a:rPr lang="en-US" altLang="en-US" sz="1400">
                <a:latin typeface="Verdana" panose="020B0604030504040204" pitchFamily="34" charset="0"/>
              </a:rPr>
              <a:t>The spinning jenny, invented </a:t>
            </a:r>
          </a:p>
          <a:p>
            <a:pPr eaLnBrk="1" hangingPunct="1">
              <a:lnSpc>
                <a:spcPct val="100000"/>
              </a:lnSpc>
              <a:spcBef>
                <a:spcPct val="0"/>
              </a:spcBef>
              <a:buFontTx/>
              <a:buNone/>
            </a:pPr>
            <a:r>
              <a:rPr lang="en-US" altLang="en-US" sz="1400">
                <a:latin typeface="Verdana" panose="020B0604030504040204" pitchFamily="34" charset="0"/>
              </a:rPr>
              <a:t>by James Hargreaves</a:t>
            </a:r>
          </a:p>
        </p:txBody>
      </p:sp>
      <p:pic>
        <p:nvPicPr>
          <p:cNvPr id="28678" name="Picture 9" descr="735687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524000"/>
            <a:ext cx="3657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6953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33800" y="1771650"/>
            <a:ext cx="4572000" cy="2728913"/>
            <a:chOff x="2544" y="896"/>
            <a:chExt cx="2688" cy="1696"/>
          </a:xfrm>
        </p:grpSpPr>
        <p:sp>
          <p:nvSpPr>
            <p:cNvPr id="30730" name="Rectangle 3"/>
            <p:cNvSpPr>
              <a:spLocks noChangeArrowheads="1"/>
            </p:cNvSpPr>
            <p:nvPr/>
          </p:nvSpPr>
          <p:spPr bwMode="auto">
            <a:xfrm>
              <a:off x="2544" y="896"/>
              <a:ext cx="2688" cy="1696"/>
            </a:xfrm>
            <a:prstGeom prst="rect">
              <a:avLst/>
            </a:prstGeom>
            <a:gradFill rotWithShape="1">
              <a:gsLst>
                <a:gs pos="0">
                  <a:schemeClr val="bg1"/>
                </a:gs>
                <a:gs pos="100000">
                  <a:srgbClr val="83D7E5"/>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30731" name="Text Box 5"/>
            <p:cNvSpPr txBox="1">
              <a:spLocks noChangeArrowheads="1"/>
            </p:cNvSpPr>
            <p:nvPr/>
          </p:nvSpPr>
          <p:spPr bwMode="auto">
            <a:xfrm>
              <a:off x="2640" y="960"/>
              <a:ext cx="2592"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50000"/>
                </a:spcBef>
                <a:buFontTx/>
                <a:buNone/>
              </a:pPr>
              <a:r>
                <a:rPr lang="en-US" altLang="en-US">
                  <a:latin typeface="Verdana" panose="020B0604030504040204" pitchFamily="34" charset="0"/>
                </a:rPr>
                <a:t>Machines were too large to put in peasant homes, so they were placed </a:t>
              </a:r>
              <a:r>
                <a:rPr lang="en-US" altLang="en-US" u="sng">
                  <a:latin typeface="Verdana" panose="020B0604030504040204" pitchFamily="34" charset="0"/>
                </a:rPr>
                <a:t>in large sheds along swift-moving rivers</a:t>
              </a:r>
              <a:r>
                <a:rPr lang="en-US" altLang="en-US">
                  <a:latin typeface="Verdana" panose="020B0604030504040204" pitchFamily="34" charset="0"/>
                </a:rPr>
                <a:t>, which provided power. Workers came to labor in these early factories.</a:t>
              </a:r>
              <a:endParaRPr lang="en-US" altLang="en-US" b="1">
                <a:solidFill>
                  <a:srgbClr val="FF0000"/>
                </a:solidFill>
                <a:latin typeface="Verdana" panose="020B0604030504040204" pitchFamily="34" charset="0"/>
              </a:endParaRPr>
            </a:p>
          </p:txBody>
        </p:sp>
      </p:grpSp>
      <p:grpSp>
        <p:nvGrpSpPr>
          <p:cNvPr id="3" name="Group 12"/>
          <p:cNvGrpSpPr>
            <a:grpSpLocks/>
          </p:cNvGrpSpPr>
          <p:nvPr/>
        </p:nvGrpSpPr>
        <p:grpSpPr bwMode="auto">
          <a:xfrm>
            <a:off x="806450" y="4994275"/>
            <a:ext cx="7499350" cy="949325"/>
            <a:chOff x="806450" y="4994275"/>
            <a:chExt cx="7499350" cy="949325"/>
          </a:xfrm>
        </p:grpSpPr>
        <p:sp>
          <p:nvSpPr>
            <p:cNvPr id="30728" name="Rectangle 6"/>
            <p:cNvSpPr>
              <a:spLocks noChangeArrowheads="1"/>
            </p:cNvSpPr>
            <p:nvPr/>
          </p:nvSpPr>
          <p:spPr bwMode="auto">
            <a:xfrm>
              <a:off x="806450" y="4994275"/>
              <a:ext cx="7499350" cy="949325"/>
            </a:xfrm>
            <a:prstGeom prst="rect">
              <a:avLst/>
            </a:prstGeom>
            <a:gradFill rotWithShape="1">
              <a:gsLst>
                <a:gs pos="0">
                  <a:schemeClr val="bg1"/>
                </a:gs>
                <a:gs pos="100000">
                  <a:srgbClr val="FED273"/>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30729" name="Text Box 5"/>
            <p:cNvSpPr txBox="1">
              <a:spLocks noChangeArrowheads="1"/>
            </p:cNvSpPr>
            <p:nvPr/>
          </p:nvSpPr>
          <p:spPr bwMode="auto">
            <a:xfrm>
              <a:off x="930275" y="5078413"/>
              <a:ext cx="72088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r>
                <a:rPr lang="en-US" altLang="en-US">
                  <a:solidFill>
                    <a:srgbClr val="0033CC"/>
                  </a:solidFill>
                  <a:latin typeface="Verdana" panose="020B0604030504040204" pitchFamily="34" charset="0"/>
                </a:rPr>
                <a:t>Factories brought together </a:t>
              </a:r>
              <a:r>
                <a:rPr lang="en-US" altLang="en-US" u="sng">
                  <a:solidFill>
                    <a:srgbClr val="0033CC"/>
                  </a:solidFill>
                  <a:latin typeface="Verdana" panose="020B0604030504040204" pitchFamily="34" charset="0"/>
                </a:rPr>
                <a:t>workers</a:t>
              </a:r>
              <a:r>
                <a:rPr lang="en-US" altLang="en-US">
                  <a:solidFill>
                    <a:srgbClr val="0033CC"/>
                  </a:solidFill>
                  <a:latin typeface="Verdana" panose="020B0604030504040204" pitchFamily="34" charset="0"/>
                </a:rPr>
                <a:t> and </a:t>
              </a:r>
              <a:r>
                <a:rPr lang="en-US" altLang="en-US" u="sng">
                  <a:solidFill>
                    <a:srgbClr val="0033CC"/>
                  </a:solidFill>
                  <a:latin typeface="Verdana" panose="020B0604030504040204" pitchFamily="34" charset="0"/>
                </a:rPr>
                <a:t>machinery</a:t>
              </a:r>
              <a:r>
                <a:rPr lang="en-US" altLang="en-US">
                  <a:solidFill>
                    <a:srgbClr val="0033CC"/>
                  </a:solidFill>
                  <a:latin typeface="Verdana" panose="020B0604030504040204" pitchFamily="34" charset="0"/>
                </a:rPr>
                <a:t> to produce </a:t>
              </a:r>
              <a:r>
                <a:rPr lang="en-US" altLang="en-US" u="sng">
                  <a:solidFill>
                    <a:srgbClr val="0033CC"/>
                  </a:solidFill>
                  <a:latin typeface="Verdana" panose="020B0604030504040204" pitchFamily="34" charset="0"/>
                </a:rPr>
                <a:t>large quantities</a:t>
              </a:r>
              <a:r>
                <a:rPr lang="en-US" altLang="en-US">
                  <a:solidFill>
                    <a:srgbClr val="0033CC"/>
                  </a:solidFill>
                  <a:latin typeface="Verdana" panose="020B0604030504040204" pitchFamily="34" charset="0"/>
                </a:rPr>
                <a:t> of goods.</a:t>
              </a:r>
            </a:p>
          </p:txBody>
        </p:sp>
      </p:grpSp>
      <p:sp>
        <p:nvSpPr>
          <p:cNvPr id="30724" name="AutoShape 8"/>
          <p:cNvSpPr>
            <a:spLocks noChangeArrowheads="1"/>
          </p:cNvSpPr>
          <p:nvPr/>
        </p:nvSpPr>
        <p:spPr bwMode="auto">
          <a:xfrm>
            <a:off x="7231063" y="4373563"/>
            <a:ext cx="1066800" cy="704850"/>
          </a:xfrm>
          <a:prstGeom prst="downArrow">
            <a:avLst>
              <a:gd name="adj1" fmla="val 50000"/>
              <a:gd name="adj2" fmla="val 44310"/>
            </a:avLst>
          </a:prstGeom>
          <a:gradFill rotWithShape="1">
            <a:gsLst>
              <a:gs pos="0">
                <a:srgbClr val="C9C9FF"/>
              </a:gs>
              <a:gs pos="100000">
                <a:srgbClr val="FED273"/>
              </a:gs>
            </a:gsLst>
            <a:lin ang="5400000" scaled="1"/>
          </a:gradFill>
          <a:ln w="9525">
            <a:solidFill>
              <a:srgbClr val="666699"/>
            </a:solidFill>
            <a:miter lim="800000"/>
            <a:headEnd/>
            <a:tailEnd/>
          </a:ln>
          <a:effectLst>
            <a:outerShdw dist="53882" dir="2700000" algn="ctr" rotWithShape="0">
              <a:schemeClr val="bg2">
                <a:alpha val="50000"/>
              </a:schemeClr>
            </a:outerShdw>
          </a:effectLst>
        </p:spPr>
        <p:txBody>
          <a:bodyPr vert="eaVert"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30725" name="AutoShape 9"/>
          <p:cNvSpPr>
            <a:spLocks noChangeArrowheads="1"/>
          </p:cNvSpPr>
          <p:nvPr/>
        </p:nvSpPr>
        <p:spPr bwMode="auto">
          <a:xfrm rot="-5400000">
            <a:off x="2857500" y="2628900"/>
            <a:ext cx="1143000" cy="914400"/>
          </a:xfrm>
          <a:prstGeom prst="downArrow">
            <a:avLst>
              <a:gd name="adj1" fmla="val 56944"/>
              <a:gd name="adj2" fmla="val 41153"/>
            </a:avLst>
          </a:prstGeom>
          <a:gradFill rotWithShape="1">
            <a:gsLst>
              <a:gs pos="0">
                <a:srgbClr val="C9C9FF"/>
              </a:gs>
              <a:gs pos="100000">
                <a:srgbClr val="83D7E5"/>
              </a:gs>
            </a:gsLst>
            <a:lin ang="0" scaled="1"/>
          </a:gradFill>
          <a:ln w="9525">
            <a:solidFill>
              <a:srgbClr val="666699"/>
            </a:solidFill>
            <a:miter lim="800000"/>
            <a:headEnd/>
            <a:tailEnd/>
          </a:ln>
          <a:effectLst>
            <a:outerShdw dist="53882" dir="2700000" algn="ctr" rotWithShape="0">
              <a:schemeClr val="bg2">
                <a:alpha val="50000"/>
              </a:schemeClr>
            </a:outerShdw>
          </a:effectLst>
        </p:spPr>
        <p:txBody>
          <a:bodyPr vert="eaVert"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30726" name="Rectangle 10"/>
          <p:cNvSpPr>
            <a:spLocks noChangeArrowheads="1"/>
          </p:cNvSpPr>
          <p:nvPr/>
        </p:nvSpPr>
        <p:spPr bwMode="auto">
          <a:xfrm>
            <a:off x="838200" y="1778000"/>
            <a:ext cx="2362200" cy="2717800"/>
          </a:xfrm>
          <a:prstGeom prst="rect">
            <a:avLst/>
          </a:prstGeom>
          <a:gradFill rotWithShape="1">
            <a:gsLst>
              <a:gs pos="0">
                <a:schemeClr val="bg1"/>
              </a:gs>
              <a:gs pos="100000">
                <a:srgbClr val="C9C9FF"/>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30727" name="Text Box 21"/>
          <p:cNvSpPr txBox="1">
            <a:spLocks noChangeArrowheads="1"/>
          </p:cNvSpPr>
          <p:nvPr/>
        </p:nvSpPr>
        <p:spPr bwMode="auto">
          <a:xfrm>
            <a:off x="914400" y="2119313"/>
            <a:ext cx="2286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50000"/>
              </a:spcBef>
              <a:buFontTx/>
              <a:buNone/>
            </a:pPr>
            <a:r>
              <a:rPr lang="en-US" altLang="en-US" b="1">
                <a:latin typeface="Verdana" panose="020B0604030504040204" pitchFamily="34" charset="0"/>
              </a:rPr>
              <a:t>The new machines </a:t>
            </a:r>
            <a:r>
              <a:rPr lang="en-US" altLang="en-US" b="1" u="sng">
                <a:latin typeface="Verdana" panose="020B0604030504040204" pitchFamily="34" charset="0"/>
              </a:rPr>
              <a:t>doomed</a:t>
            </a:r>
            <a:r>
              <a:rPr lang="en-US" altLang="en-US" b="1">
                <a:latin typeface="Verdana" panose="020B0604030504040204" pitchFamily="34" charset="0"/>
              </a:rPr>
              <a:t> the putting-out system.</a:t>
            </a:r>
          </a:p>
        </p:txBody>
      </p:sp>
    </p:spTree>
    <p:extLst>
      <p:ext uri="{BB962C8B-B14F-4D97-AF65-F5344CB8AC3E}">
        <p14:creationId xmlns:p14="http://schemas.microsoft.com/office/powerpoint/2010/main" val="3356974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3"/>
          <p:cNvSpPr>
            <a:spLocks noChangeArrowheads="1"/>
          </p:cNvSpPr>
          <p:nvPr/>
        </p:nvSpPr>
        <p:spPr bwMode="auto">
          <a:xfrm rot="5400000" flipH="1">
            <a:off x="1333500" y="1333500"/>
            <a:ext cx="2667000" cy="3657600"/>
          </a:xfrm>
          <a:prstGeom prst="upArrowCallout">
            <a:avLst>
              <a:gd name="adj1" fmla="val 22926"/>
              <a:gd name="adj2" fmla="val 18875"/>
              <a:gd name="adj3" fmla="val 14514"/>
              <a:gd name="adj4" fmla="val 84417"/>
            </a:avLst>
          </a:prstGeom>
          <a:gradFill rotWithShape="1">
            <a:gsLst>
              <a:gs pos="0">
                <a:srgbClr val="CDCDFF"/>
              </a:gs>
              <a:gs pos="100000">
                <a:schemeClr val="bg1"/>
              </a:gs>
            </a:gsLst>
            <a:lin ang="5400000" scaled="1"/>
          </a:gradFill>
          <a:ln w="9525">
            <a:solidFill>
              <a:schemeClr val="tx1"/>
            </a:solidFill>
            <a:miter lim="800000"/>
            <a:headEnd/>
            <a:tailEnd/>
          </a:ln>
          <a:effectLst>
            <a:outerShdw dist="53882" dir="2700000" algn="ctr" rotWithShape="0">
              <a:srgbClr val="ADC793">
                <a:alpha val="46001"/>
              </a:srgb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32771" name="Text Box 4"/>
          <p:cNvSpPr txBox="1">
            <a:spLocks noChangeArrowheads="1"/>
          </p:cNvSpPr>
          <p:nvPr/>
        </p:nvSpPr>
        <p:spPr bwMode="auto">
          <a:xfrm>
            <a:off x="939800" y="1930400"/>
            <a:ext cx="2895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buFontTx/>
              <a:buNone/>
            </a:pPr>
            <a:r>
              <a:rPr lang="en-US" altLang="en-US" b="1" dirty="0">
                <a:latin typeface="Verdana" panose="020B0604030504040204" pitchFamily="34" charset="0"/>
                <a:cs typeface="Arial" panose="020B0604020202020204" pitchFamily="34" charset="0"/>
              </a:rPr>
              <a:t>The new machines posed </a:t>
            </a:r>
            <a:r>
              <a:rPr lang="en-US" altLang="en-US" b="1" dirty="0" smtClean="0">
                <a:latin typeface="Verdana" panose="020B0604030504040204" pitchFamily="34" charset="0"/>
                <a:cs typeface="Arial" panose="020B0604020202020204" pitchFamily="34" charset="0"/>
              </a:rPr>
              <a:t>a </a:t>
            </a:r>
            <a:r>
              <a:rPr lang="en-US" altLang="en-US" b="1" dirty="0">
                <a:latin typeface="Verdana" panose="020B0604030504040204" pitchFamily="34" charset="0"/>
                <a:cs typeface="Arial" panose="020B0604020202020204" pitchFamily="34" charset="0"/>
              </a:rPr>
              <a:t>problem. How could farmers provide enough cotton to meet English demand?</a:t>
            </a:r>
          </a:p>
        </p:txBody>
      </p:sp>
      <p:sp>
        <p:nvSpPr>
          <p:cNvPr id="16389" name="Text Box 5"/>
          <p:cNvSpPr txBox="1">
            <a:spLocks noChangeArrowheads="1"/>
          </p:cNvSpPr>
          <p:nvPr/>
        </p:nvSpPr>
        <p:spPr bwMode="auto">
          <a:xfrm>
            <a:off x="4800600" y="1714500"/>
            <a:ext cx="38862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nSpc>
                <a:spcPct val="100000"/>
              </a:lnSpc>
              <a:spcBef>
                <a:spcPct val="0"/>
              </a:spcBef>
              <a:spcAft>
                <a:spcPct val="60000"/>
              </a:spcAft>
              <a:buFont typeface="Times" panose="02020603050405020304" pitchFamily="18" charset="0"/>
              <a:buChar char="•"/>
            </a:pPr>
            <a:r>
              <a:rPr lang="en-US" altLang="en-US">
                <a:latin typeface="Verdana" panose="020B0604030504040204" pitchFamily="34" charset="0"/>
                <a:cs typeface="Arial" panose="020B0604020202020204" pitchFamily="34" charset="0"/>
              </a:rPr>
              <a:t>It took a long time to separate cotton fibers from cotton seeds, limiting production.</a:t>
            </a:r>
          </a:p>
          <a:p>
            <a:pPr>
              <a:lnSpc>
                <a:spcPct val="100000"/>
              </a:lnSpc>
              <a:spcBef>
                <a:spcPct val="0"/>
              </a:spcBef>
              <a:spcAft>
                <a:spcPct val="60000"/>
              </a:spcAft>
              <a:buFont typeface="Times" panose="02020603050405020304" pitchFamily="18" charset="0"/>
              <a:buChar char="•"/>
            </a:pPr>
            <a:r>
              <a:rPr lang="en-US" altLang="en-US">
                <a:latin typeface="Verdana" panose="020B0604030504040204" pitchFamily="34" charset="0"/>
                <a:cs typeface="Arial" panose="020B0604020202020204" pitchFamily="34" charset="0"/>
              </a:rPr>
              <a:t>In 1793, </a:t>
            </a:r>
            <a:r>
              <a:rPr lang="en-US" altLang="en-US" u="sng">
                <a:latin typeface="Verdana" panose="020B0604030504040204" pitchFamily="34" charset="0"/>
                <a:cs typeface="Arial" panose="020B0604020202020204" pitchFamily="34" charset="0"/>
              </a:rPr>
              <a:t>an American, </a:t>
            </a:r>
            <a:br>
              <a:rPr lang="en-US" altLang="en-US" u="sng">
                <a:latin typeface="Verdana" panose="020B0604030504040204" pitchFamily="34" charset="0"/>
                <a:cs typeface="Arial" panose="020B0604020202020204" pitchFamily="34" charset="0"/>
              </a:rPr>
            </a:br>
            <a:r>
              <a:rPr lang="en-US" altLang="en-US" b="1" u="sng">
                <a:solidFill>
                  <a:srgbClr val="FF0000"/>
                </a:solidFill>
                <a:latin typeface="Verdana" panose="020B0604030504040204" pitchFamily="34" charset="0"/>
                <a:cs typeface="Arial" panose="020B0604020202020204" pitchFamily="34" charset="0"/>
              </a:rPr>
              <a:t>Eli Whitney,</a:t>
            </a:r>
            <a:r>
              <a:rPr lang="en-US" altLang="en-US" u="sng">
                <a:latin typeface="Verdana" panose="020B0604030504040204" pitchFamily="34" charset="0"/>
                <a:cs typeface="Arial" panose="020B0604020202020204" pitchFamily="34" charset="0"/>
              </a:rPr>
              <a:t> invented the cotton gin, which quickly did the job</a:t>
            </a:r>
            <a:r>
              <a:rPr lang="en-US" altLang="en-US">
                <a:latin typeface="Verdana" panose="020B0604030504040204" pitchFamily="34" charset="0"/>
                <a:cs typeface="Arial" panose="020B0604020202020204" pitchFamily="34" charset="0"/>
              </a:rPr>
              <a:t>.</a:t>
            </a:r>
          </a:p>
          <a:p>
            <a:pPr>
              <a:lnSpc>
                <a:spcPct val="100000"/>
              </a:lnSpc>
              <a:spcBef>
                <a:spcPct val="0"/>
              </a:spcBef>
              <a:spcAft>
                <a:spcPct val="60000"/>
              </a:spcAft>
              <a:buClr>
                <a:schemeClr val="tx1"/>
              </a:buClr>
              <a:buFont typeface="Times" panose="02020603050405020304" pitchFamily="18" charset="0"/>
              <a:buChar char="•"/>
            </a:pPr>
            <a:r>
              <a:rPr lang="en-US" altLang="en-US">
                <a:solidFill>
                  <a:srgbClr val="0033CC"/>
                </a:solidFill>
                <a:latin typeface="Verdana" panose="020B0604030504040204" pitchFamily="34" charset="0"/>
                <a:cs typeface="Arial" panose="020B0604020202020204" pitchFamily="34" charset="0"/>
              </a:rPr>
              <a:t>Cotton production soon </a:t>
            </a:r>
            <a:r>
              <a:rPr lang="en-US" altLang="en-US" u="sng">
                <a:solidFill>
                  <a:srgbClr val="0033CC"/>
                </a:solidFill>
                <a:latin typeface="Verdana" panose="020B0604030504040204" pitchFamily="34" charset="0"/>
                <a:cs typeface="Arial" panose="020B0604020202020204" pitchFamily="34" charset="0"/>
              </a:rPr>
              <a:t>increased exponentially</a:t>
            </a:r>
            <a:r>
              <a:rPr lang="en-US" altLang="en-US">
                <a:solidFill>
                  <a:srgbClr val="0033CC"/>
                </a:solidFill>
                <a:latin typeface="Verdana" panose="020B0604030504040204" pitchFamily="34" charset="0"/>
                <a:cs typeface="Arial" panose="020B0604020202020204" pitchFamily="34" charset="0"/>
              </a:rPr>
              <a:t>.</a:t>
            </a:r>
          </a:p>
          <a:p>
            <a:pPr eaLnBrk="1" hangingPunct="1">
              <a:lnSpc>
                <a:spcPct val="100000"/>
              </a:lnSpc>
              <a:spcBef>
                <a:spcPct val="50000"/>
              </a:spcBef>
              <a:buFontTx/>
              <a:buNone/>
            </a:pPr>
            <a:endParaRPr lang="en-US" altLang="en-US">
              <a:latin typeface="Verdana" panose="020B0604030504040204" pitchFamily="34" charset="0"/>
            </a:endParaRPr>
          </a:p>
        </p:txBody>
      </p:sp>
    </p:spTree>
    <p:extLst>
      <p:ext uri="{BB962C8B-B14F-4D97-AF65-F5344CB8AC3E}">
        <p14:creationId xmlns:p14="http://schemas.microsoft.com/office/powerpoint/2010/main" val="30925247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1000" fill="hold"/>
                                        <p:tgtEl>
                                          <p:spTgt spid="1638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638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16389">
                                            <p:txEl>
                                              <p:pRg st="1" end="1"/>
                                            </p:txEl>
                                          </p:spTgt>
                                        </p:tgtEl>
                                        <p:attrNameLst>
                                          <p:attrName>style.visibility</p:attrName>
                                        </p:attrNameLst>
                                      </p:cBhvr>
                                      <p:to>
                                        <p:strVal val="visible"/>
                                      </p:to>
                                    </p:set>
                                    <p:anim calcmode="lin" valueType="num">
                                      <p:cBhvr additive="base">
                                        <p:cTn id="12" dur="1000" fill="hold"/>
                                        <p:tgtEl>
                                          <p:spTgt spid="16389">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638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16389">
                                            <p:txEl>
                                              <p:pRg st="2" end="2"/>
                                            </p:txEl>
                                          </p:spTgt>
                                        </p:tgtEl>
                                        <p:attrNameLst>
                                          <p:attrName>style.visibility</p:attrName>
                                        </p:attrNameLst>
                                      </p:cBhvr>
                                      <p:to>
                                        <p:strVal val="visible"/>
                                      </p:to>
                                    </p:set>
                                    <p:anim calcmode="lin" valueType="num">
                                      <p:cBhvr additive="base">
                                        <p:cTn id="17" dur="1000" fill="hold"/>
                                        <p:tgtEl>
                                          <p:spTgt spid="16389">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638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868363" y="3511550"/>
            <a:ext cx="7467600" cy="297815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b="1">
              <a:latin typeface="Verdana" panose="020B0604030504040204" pitchFamily="34" charset="0"/>
              <a:cs typeface="Arial" panose="020B0604020202020204" pitchFamily="34" charset="0"/>
            </a:endParaRPr>
          </a:p>
        </p:txBody>
      </p:sp>
      <p:graphicFrame>
        <p:nvGraphicFramePr>
          <p:cNvPr id="97306" name="Group 26"/>
          <p:cNvGraphicFramePr>
            <a:graphicFrameLocks noGrp="1"/>
          </p:cNvGraphicFramePr>
          <p:nvPr/>
        </p:nvGraphicFramePr>
        <p:xfrm>
          <a:off x="993775" y="3228975"/>
          <a:ext cx="7200900" cy="3143249"/>
        </p:xfrm>
        <a:graphic>
          <a:graphicData uri="http://schemas.openxmlformats.org/drawingml/2006/table">
            <a:tbl>
              <a:tblPr/>
              <a:tblGrid>
                <a:gridCol w="7200900"/>
              </a:tblGrid>
              <a:tr h="11910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333399"/>
                        </a:solidFill>
                        <a:effectLst/>
                        <a:latin typeface="Verdana" pitchFamily="34" charset="0"/>
                      </a:endParaRPr>
                    </a:p>
                  </a:txBody>
                  <a:tcPr marT="45711" marB="45711"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657092">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txBody>
                  <a:tcPr marT="45711" marB="45711"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6094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a:txBody>
                  <a:tcPr marT="45711" marB="45711"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66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a:txBody>
                  <a:tcPr marT="45711" marB="45711"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34827" name="Title 4"/>
          <p:cNvSpPr>
            <a:spLocks/>
          </p:cNvSpPr>
          <p:nvPr/>
        </p:nvSpPr>
        <p:spPr bwMode="auto">
          <a:xfrm>
            <a:off x="868363" y="3554413"/>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a:lnSpc>
                <a:spcPct val="100000"/>
              </a:lnSpc>
              <a:spcBef>
                <a:spcPct val="0"/>
              </a:spcBef>
              <a:buFontTx/>
              <a:buNone/>
            </a:pPr>
            <a:r>
              <a:rPr lang="en-US" altLang="en-US" b="1">
                <a:latin typeface="Verdana" panose="020B0604030504040204" pitchFamily="34" charset="0"/>
              </a:rPr>
              <a:t>With increased production came a need for cheaper ways of moving products.</a:t>
            </a:r>
          </a:p>
        </p:txBody>
      </p:sp>
      <p:sp>
        <p:nvSpPr>
          <p:cNvPr id="34828" name="Text Box 19"/>
          <p:cNvSpPr txBox="1">
            <a:spLocks noChangeArrowheads="1"/>
          </p:cNvSpPr>
          <p:nvPr/>
        </p:nvSpPr>
        <p:spPr bwMode="auto">
          <a:xfrm>
            <a:off x="868363" y="4495800"/>
            <a:ext cx="7467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spcAft>
                <a:spcPts val="2400"/>
              </a:spcAft>
              <a:buClr>
                <a:schemeClr val="tx1"/>
              </a:buClr>
              <a:buFontTx/>
              <a:buNone/>
            </a:pPr>
            <a:r>
              <a:rPr lang="en-US" altLang="en-US">
                <a:latin typeface="Verdana" panose="020B0604030504040204" pitchFamily="34" charset="0"/>
              </a:rPr>
              <a:t>Some entrepreneurs invested in </a:t>
            </a:r>
            <a:r>
              <a:rPr lang="en-US" altLang="en-US" b="1" u="sng">
                <a:solidFill>
                  <a:srgbClr val="FF0000"/>
                </a:solidFill>
                <a:latin typeface="Verdana" panose="020B0604030504040204" pitchFamily="34" charset="0"/>
              </a:rPr>
              <a:t>turnpikes</a:t>
            </a:r>
            <a:r>
              <a:rPr lang="en-US" altLang="en-US" b="1">
                <a:solidFill>
                  <a:srgbClr val="FF0000"/>
                </a:solidFill>
                <a:latin typeface="Verdana" panose="020B0604030504040204" pitchFamily="34" charset="0"/>
              </a:rPr>
              <a:t>.</a:t>
            </a:r>
          </a:p>
          <a:p>
            <a:pPr algn="ctr" eaLnBrk="1" hangingPunct="1">
              <a:lnSpc>
                <a:spcPct val="100000"/>
              </a:lnSpc>
              <a:spcBef>
                <a:spcPct val="0"/>
              </a:spcBef>
              <a:spcAft>
                <a:spcPts val="2400"/>
              </a:spcAft>
              <a:buClr>
                <a:schemeClr val="tx1"/>
              </a:buClr>
              <a:buFontTx/>
              <a:buNone/>
            </a:pPr>
            <a:r>
              <a:rPr lang="en-US" altLang="en-US">
                <a:latin typeface="Verdana" panose="020B0604030504040204" pitchFamily="34" charset="0"/>
              </a:rPr>
              <a:t>Products traveled </a:t>
            </a:r>
            <a:r>
              <a:rPr lang="en-US" altLang="en-US" u="sng">
                <a:latin typeface="Verdana" panose="020B0604030504040204" pitchFamily="34" charset="0"/>
              </a:rPr>
              <a:t>faster</a:t>
            </a:r>
            <a:r>
              <a:rPr lang="en-US" altLang="en-US">
                <a:latin typeface="Verdana" panose="020B0604030504040204" pitchFamily="34" charset="0"/>
              </a:rPr>
              <a:t> on these roads.</a:t>
            </a:r>
          </a:p>
          <a:p>
            <a:pPr algn="ctr" eaLnBrk="1" hangingPunct="1">
              <a:lnSpc>
                <a:spcPct val="100000"/>
              </a:lnSpc>
              <a:spcBef>
                <a:spcPct val="0"/>
              </a:spcBef>
              <a:spcAft>
                <a:spcPts val="2400"/>
              </a:spcAft>
              <a:buClr>
                <a:schemeClr val="tx1"/>
              </a:buClr>
              <a:buFontTx/>
              <a:buNone/>
            </a:pPr>
            <a:r>
              <a:rPr lang="en-US" altLang="en-US">
                <a:latin typeface="Verdana" panose="020B0604030504040204" pitchFamily="34" charset="0"/>
              </a:rPr>
              <a:t>England was soon linked by </a:t>
            </a:r>
            <a:r>
              <a:rPr lang="en-US" altLang="en-US" u="sng">
                <a:latin typeface="Verdana" panose="020B0604030504040204" pitchFamily="34" charset="0"/>
              </a:rPr>
              <a:t>a series of roads</a:t>
            </a:r>
            <a:r>
              <a:rPr lang="en-US" altLang="en-US">
                <a:latin typeface="Verdana" panose="020B0604030504040204" pitchFamily="34" charset="0"/>
              </a:rPr>
              <a:t>.</a:t>
            </a:r>
          </a:p>
        </p:txBody>
      </p:sp>
      <p:sp>
        <p:nvSpPr>
          <p:cNvPr id="34829" name="TextBox 1"/>
          <p:cNvSpPr txBox="1">
            <a:spLocks noChangeArrowheads="1"/>
          </p:cNvSpPr>
          <p:nvPr/>
        </p:nvSpPr>
        <p:spPr bwMode="auto">
          <a:xfrm>
            <a:off x="4472473" y="914400"/>
            <a:ext cx="464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r>
              <a:rPr lang="en-US" altLang="en-US" b="1" dirty="0">
                <a:latin typeface="Verdana" panose="020B0604030504040204" pitchFamily="34" charset="0"/>
              </a:rPr>
              <a:t>Changes in industry soon sparked a transportation revolution in England.</a:t>
            </a:r>
          </a:p>
        </p:txBody>
      </p:sp>
      <p:pic>
        <p:nvPicPr>
          <p:cNvPr id="348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0175"/>
            <a:ext cx="4259263"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95899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3"/>
          <p:cNvSpPr>
            <a:spLocks noChangeArrowheads="1"/>
          </p:cNvSpPr>
          <p:nvPr/>
        </p:nvSpPr>
        <p:spPr bwMode="auto">
          <a:xfrm rot="5400000" flipH="1">
            <a:off x="952500" y="-495300"/>
            <a:ext cx="2362200" cy="3810000"/>
          </a:xfrm>
          <a:prstGeom prst="upArrowCallout">
            <a:avLst>
              <a:gd name="adj1" fmla="val 25000"/>
              <a:gd name="adj2" fmla="val 20833"/>
              <a:gd name="adj3" fmla="val 19549"/>
              <a:gd name="adj4" fmla="val 79745"/>
            </a:avLst>
          </a:prstGeom>
          <a:gradFill rotWithShape="1">
            <a:gsLst>
              <a:gs pos="0">
                <a:srgbClr val="CDCDFF"/>
              </a:gs>
              <a:gs pos="100000">
                <a:schemeClr val="bg1"/>
              </a:gs>
            </a:gsLst>
            <a:lin ang="5400000" scaled="1"/>
          </a:gradFill>
          <a:ln w="9525">
            <a:solidFill>
              <a:schemeClr val="tx1"/>
            </a:solidFill>
            <a:miter lim="800000"/>
            <a:headEnd/>
            <a:tailEnd/>
          </a:ln>
          <a:effectLst>
            <a:outerShdw dist="53882" dir="2700000" algn="ctr" rotWithShape="0">
              <a:srgbClr val="ADC793">
                <a:alpha val="46001"/>
              </a:srgb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36867" name="Text Box 6"/>
          <p:cNvSpPr txBox="1">
            <a:spLocks noChangeArrowheads="1"/>
          </p:cNvSpPr>
          <p:nvPr/>
        </p:nvSpPr>
        <p:spPr bwMode="auto">
          <a:xfrm>
            <a:off x="457200" y="344488"/>
            <a:ext cx="28194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50000"/>
              </a:spcBef>
              <a:buFontTx/>
              <a:buNone/>
            </a:pPr>
            <a:r>
              <a:rPr lang="en-US" altLang="en-US" b="1">
                <a:latin typeface="Verdana" panose="020B0604030504040204" pitchFamily="34" charset="0"/>
              </a:rPr>
              <a:t>Factory owners needed still more efficient and inexpensive ways to move goods.</a:t>
            </a:r>
          </a:p>
        </p:txBody>
      </p:sp>
      <p:sp>
        <p:nvSpPr>
          <p:cNvPr id="19461" name="Text Box 5"/>
          <p:cNvSpPr txBox="1">
            <a:spLocks noChangeArrowheads="1"/>
          </p:cNvSpPr>
          <p:nvPr/>
        </p:nvSpPr>
        <p:spPr bwMode="auto">
          <a:xfrm>
            <a:off x="4876800" y="212725"/>
            <a:ext cx="35433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nSpc>
                <a:spcPct val="100000"/>
              </a:lnSpc>
              <a:spcBef>
                <a:spcPct val="0"/>
              </a:spcBef>
              <a:spcAft>
                <a:spcPct val="60000"/>
              </a:spcAft>
              <a:buFont typeface="Times" panose="02020603050405020304" pitchFamily="18" charset="0"/>
              <a:buChar char="•"/>
            </a:pPr>
            <a:r>
              <a:rPr lang="en-US" altLang="en-US">
                <a:latin typeface="Verdana" panose="020B0604030504040204" pitchFamily="34" charset="0"/>
              </a:rPr>
              <a:t>Engineers designed </a:t>
            </a:r>
            <a:r>
              <a:rPr lang="en-US" altLang="en-US" u="sng">
                <a:latin typeface="Verdana" panose="020B0604030504040204" pitchFamily="34" charset="0"/>
              </a:rPr>
              <a:t>stronger bridges and upgraded harbors</a:t>
            </a:r>
            <a:r>
              <a:rPr lang="en-US" altLang="en-US">
                <a:latin typeface="Verdana" panose="020B0604030504040204" pitchFamily="34" charset="0"/>
              </a:rPr>
              <a:t>.</a:t>
            </a:r>
          </a:p>
          <a:p>
            <a:pPr>
              <a:lnSpc>
                <a:spcPct val="100000"/>
              </a:lnSpc>
              <a:spcBef>
                <a:spcPct val="0"/>
              </a:spcBef>
              <a:spcAft>
                <a:spcPct val="60000"/>
              </a:spcAft>
              <a:buFont typeface="Times" panose="02020603050405020304" pitchFamily="18" charset="0"/>
              <a:buChar char="•"/>
            </a:pPr>
            <a:r>
              <a:rPr lang="en-US" altLang="en-US">
                <a:latin typeface="Verdana" panose="020B0604030504040204" pitchFamily="34" charset="0"/>
              </a:rPr>
              <a:t>They also dug </a:t>
            </a:r>
            <a:r>
              <a:rPr lang="en-US" altLang="en-US" u="sng">
                <a:latin typeface="Verdana" panose="020B0604030504040204" pitchFamily="34" charset="0"/>
              </a:rPr>
              <a:t>canals</a:t>
            </a:r>
            <a:r>
              <a:rPr lang="en-US" altLang="en-US">
                <a:latin typeface="Verdana" panose="020B0604030504040204" pitchFamily="34" charset="0"/>
              </a:rPr>
              <a:t> to link rivers or to connect inland towns to coastal ports. </a:t>
            </a:r>
          </a:p>
        </p:txBody>
      </p:sp>
      <p:grpSp>
        <p:nvGrpSpPr>
          <p:cNvPr id="6" name="Group 11"/>
          <p:cNvGrpSpPr>
            <a:grpSpLocks/>
          </p:cNvGrpSpPr>
          <p:nvPr/>
        </p:nvGrpSpPr>
        <p:grpSpPr bwMode="auto">
          <a:xfrm>
            <a:off x="3265488" y="3532188"/>
            <a:ext cx="3276600" cy="2667000"/>
            <a:chOff x="2064" y="1584"/>
            <a:chExt cx="2064" cy="1680"/>
          </a:xfrm>
        </p:grpSpPr>
        <p:sp>
          <p:nvSpPr>
            <p:cNvPr id="36876" name="AutoShape 9"/>
            <p:cNvSpPr>
              <a:spLocks noChangeArrowheads="1"/>
            </p:cNvSpPr>
            <p:nvPr/>
          </p:nvSpPr>
          <p:spPr bwMode="auto">
            <a:xfrm rot="5400000" flipH="1">
              <a:off x="2256" y="1392"/>
              <a:ext cx="1680" cy="2064"/>
            </a:xfrm>
            <a:prstGeom prst="upArrowCallout">
              <a:avLst>
                <a:gd name="adj1" fmla="val 20843"/>
                <a:gd name="adj2" fmla="val 18875"/>
                <a:gd name="adj3" fmla="val 18303"/>
                <a:gd name="adj4" fmla="val 81157"/>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36877" name="Text Box 9"/>
            <p:cNvSpPr txBox="1">
              <a:spLocks noChangeArrowheads="1"/>
            </p:cNvSpPr>
            <p:nvPr/>
          </p:nvSpPr>
          <p:spPr bwMode="auto">
            <a:xfrm>
              <a:off x="2163" y="1651"/>
              <a:ext cx="1581"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50000"/>
                </a:spcBef>
                <a:buFontTx/>
                <a:buNone/>
              </a:pPr>
              <a:r>
                <a:rPr lang="en-US" altLang="en-US">
                  <a:latin typeface="Verdana" panose="020B0604030504040204" pitchFamily="34" charset="0"/>
                </a:rPr>
                <a:t>The owners profited from the </a:t>
              </a:r>
              <a:r>
                <a:rPr lang="en-US" altLang="en-US" u="sng">
                  <a:latin typeface="Verdana" panose="020B0604030504040204" pitchFamily="34" charset="0"/>
                </a:rPr>
                <a:t>tolls</a:t>
              </a:r>
              <a:r>
                <a:rPr lang="en-US" altLang="en-US">
                  <a:latin typeface="Verdana" panose="020B0604030504040204" pitchFamily="34" charset="0"/>
                </a:rPr>
                <a:t>, while the price of </a:t>
              </a:r>
              <a:br>
                <a:rPr lang="en-US" altLang="en-US">
                  <a:latin typeface="Verdana" panose="020B0604030504040204" pitchFamily="34" charset="0"/>
                </a:rPr>
              </a:br>
              <a:r>
                <a:rPr lang="en-US" altLang="en-US" u="sng">
                  <a:latin typeface="Verdana" panose="020B0604030504040204" pitchFamily="34" charset="0"/>
                </a:rPr>
                <a:t>coal</a:t>
              </a:r>
              <a:r>
                <a:rPr lang="en-US" altLang="en-US">
                  <a:latin typeface="Verdana" panose="020B0604030504040204" pitchFamily="34" charset="0"/>
                </a:rPr>
                <a:t> in the city of Manchester was cut in half.</a:t>
              </a:r>
            </a:p>
          </p:txBody>
        </p:sp>
      </p:grpSp>
      <p:grpSp>
        <p:nvGrpSpPr>
          <p:cNvPr id="9" name="Group 10"/>
          <p:cNvGrpSpPr>
            <a:grpSpLocks/>
          </p:cNvGrpSpPr>
          <p:nvPr/>
        </p:nvGrpSpPr>
        <p:grpSpPr bwMode="auto">
          <a:xfrm>
            <a:off x="6561138" y="3468688"/>
            <a:ext cx="2286000" cy="2667000"/>
            <a:chOff x="4032" y="1584"/>
            <a:chExt cx="1440" cy="1680"/>
          </a:xfrm>
        </p:grpSpPr>
        <p:sp>
          <p:nvSpPr>
            <p:cNvPr id="36874" name="Rectangle 6"/>
            <p:cNvSpPr>
              <a:spLocks noChangeArrowheads="1"/>
            </p:cNvSpPr>
            <p:nvPr/>
          </p:nvSpPr>
          <p:spPr bwMode="auto">
            <a:xfrm>
              <a:off x="4032" y="1584"/>
              <a:ext cx="1440" cy="1680"/>
            </a:xfrm>
            <a:prstGeom prst="rect">
              <a:avLst/>
            </a:prstGeom>
            <a:gradFill rotWithShape="0">
              <a:gsLst>
                <a:gs pos="0">
                  <a:srgbClr val="FED273"/>
                </a:gs>
                <a:gs pos="100000">
                  <a:schemeClr val="bg1"/>
                </a:gs>
              </a:gsLst>
              <a:lin ang="5400000" scaled="1"/>
            </a:gradFill>
            <a:ln w="9525">
              <a:solidFill>
                <a:srgbClr val="666699"/>
              </a:solidFill>
              <a:miter lim="800000"/>
              <a:headEnd/>
              <a:tailEnd/>
            </a:ln>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36875" name="Text Box 7"/>
            <p:cNvSpPr txBox="1">
              <a:spLocks noChangeArrowheads="1"/>
            </p:cNvSpPr>
            <p:nvPr/>
          </p:nvSpPr>
          <p:spPr bwMode="auto">
            <a:xfrm>
              <a:off x="4096" y="1640"/>
              <a:ext cx="1376"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50000"/>
                </a:spcBef>
                <a:buFontTx/>
                <a:buNone/>
              </a:pPr>
              <a:r>
                <a:rPr lang="en-US" altLang="en-US">
                  <a:solidFill>
                    <a:srgbClr val="0033CC"/>
                  </a:solidFill>
                  <a:latin typeface="Verdana" panose="020B0604030504040204" pitchFamily="34" charset="0"/>
                </a:rPr>
                <a:t>This success  set off </a:t>
              </a:r>
              <a:r>
                <a:rPr lang="en-US" altLang="en-US" u="sng">
                  <a:solidFill>
                    <a:srgbClr val="0033CC"/>
                  </a:solidFill>
                  <a:latin typeface="Verdana" panose="020B0604030504040204" pitchFamily="34" charset="0"/>
                </a:rPr>
                <a:t>a canal-building frenzy</a:t>
              </a:r>
              <a:r>
                <a:rPr lang="en-US" altLang="en-US">
                  <a:solidFill>
                    <a:srgbClr val="0033CC"/>
                  </a:solidFill>
                  <a:latin typeface="Verdana" panose="020B0604030504040204" pitchFamily="34" charset="0"/>
                </a:rPr>
                <a:t>.</a:t>
              </a:r>
            </a:p>
          </p:txBody>
        </p:sp>
      </p:grpSp>
      <p:sp>
        <p:nvSpPr>
          <p:cNvPr id="36871" name="AutoShape 3"/>
          <p:cNvSpPr>
            <a:spLocks noChangeArrowheads="1"/>
          </p:cNvSpPr>
          <p:nvPr/>
        </p:nvSpPr>
        <p:spPr bwMode="auto">
          <a:xfrm rot="5400000" flipH="1">
            <a:off x="282575" y="3455988"/>
            <a:ext cx="2667000" cy="2819400"/>
          </a:xfrm>
          <a:prstGeom prst="upArrowCallout">
            <a:avLst>
              <a:gd name="adj1" fmla="val 20843"/>
              <a:gd name="adj2" fmla="val 18875"/>
              <a:gd name="adj3" fmla="val 14727"/>
              <a:gd name="adj4" fmla="val 81366"/>
            </a:avLst>
          </a:prstGeom>
          <a:gradFill rotWithShape="1">
            <a:gsLst>
              <a:gs pos="0">
                <a:srgbClr val="CDCDFF"/>
              </a:gs>
              <a:gs pos="100000">
                <a:schemeClr val="bg1"/>
              </a:gs>
            </a:gsLst>
            <a:lin ang="5400000" scaled="1"/>
          </a:gradFill>
          <a:ln w="9525">
            <a:solidFill>
              <a:schemeClr val="tx1"/>
            </a:solidFill>
            <a:miter lim="800000"/>
            <a:headEnd/>
            <a:tailEnd/>
          </a:ln>
          <a:effectLst>
            <a:outerShdw dist="53882" dir="2700000" algn="ctr" rotWithShape="0">
              <a:srgbClr val="ADC793">
                <a:alpha val="46001"/>
              </a:srgb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50000"/>
              </a:spcBef>
              <a:spcAft>
                <a:spcPct val="60000"/>
              </a:spcAft>
              <a:buFontTx/>
              <a:buNone/>
            </a:pPr>
            <a:endParaRPr lang="en-US" altLang="en-US">
              <a:latin typeface="Verdana" panose="020B0604030504040204" pitchFamily="34" charset="0"/>
            </a:endParaRPr>
          </a:p>
        </p:txBody>
      </p:sp>
      <p:sp>
        <p:nvSpPr>
          <p:cNvPr id="36872" name="TextBox 1"/>
          <p:cNvSpPr txBox="1">
            <a:spLocks noChangeArrowheads="1"/>
          </p:cNvSpPr>
          <p:nvPr/>
        </p:nvSpPr>
        <p:spPr bwMode="auto">
          <a:xfrm>
            <a:off x="381000" y="3962400"/>
            <a:ext cx="2133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ゴシック" charset="0"/>
                <a:cs typeface="MS Pゴシック" charset="0"/>
              </a:defRPr>
            </a:lvl1pPr>
            <a:lvl2pPr marL="742950" indent="-285750">
              <a:defRPr sz="2200">
                <a:solidFill>
                  <a:schemeClr val="tx1"/>
                </a:solidFill>
                <a:latin typeface="Verdana" panose="020B0604030504040204" pitchFamily="34" charset="0"/>
                <a:ea typeface="MS Pゴシック" charset="0"/>
                <a:cs typeface="MS Pゴシック" charset="0"/>
              </a:defRPr>
            </a:lvl2pPr>
            <a:lvl3pPr marL="1143000" indent="-228600">
              <a:defRPr sz="2200">
                <a:solidFill>
                  <a:schemeClr val="tx1"/>
                </a:solidFill>
                <a:latin typeface="Verdana" panose="020B0604030504040204" pitchFamily="34" charset="0"/>
                <a:ea typeface="MS Pゴシック" charset="0"/>
                <a:cs typeface="MS Pゴシック" charset="0"/>
              </a:defRPr>
            </a:lvl3pPr>
            <a:lvl4pPr marL="1600200" indent="-228600">
              <a:defRPr sz="2200">
                <a:solidFill>
                  <a:schemeClr val="tx1"/>
                </a:solidFill>
                <a:latin typeface="Verdana" panose="020B0604030504040204" pitchFamily="34" charset="0"/>
                <a:ea typeface="MS Pゴシック" charset="0"/>
                <a:cs typeface="MS Pゴシック" charset="0"/>
              </a:defRPr>
            </a:lvl4pPr>
            <a:lvl5pPr marL="2057400" indent="-22860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eaLnBrk="1" hangingPunct="1">
              <a:spcBef>
                <a:spcPct val="50000"/>
              </a:spcBef>
              <a:spcAft>
                <a:spcPct val="60000"/>
              </a:spcAft>
            </a:pPr>
            <a:r>
              <a:rPr lang="en-US" altLang="en-US" b="1"/>
              <a:t>In 1763, the Bridgewater canal was opened.</a:t>
            </a:r>
            <a:endParaRPr lang="en-US" altLang="en-US"/>
          </a:p>
        </p:txBody>
      </p:sp>
      <p:pic>
        <p:nvPicPr>
          <p:cNvPr id="368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95925"/>
            <a:ext cx="2286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659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10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1">
                                            <p:txEl>
                                              <p:pRg st="1" end="1"/>
                                            </p:txEl>
                                          </p:spTgt>
                                        </p:tgtEl>
                                        <p:attrNameLst>
                                          <p:attrName>style.visibility</p:attrName>
                                        </p:attrNameLst>
                                      </p:cBhvr>
                                      <p:to>
                                        <p:strVal val="visible"/>
                                      </p:to>
                                    </p:set>
                                    <p:anim calcmode="lin" valueType="num">
                                      <p:cBhvr additive="base">
                                        <p:cTn id="13" dur="1000" fill="hold"/>
                                        <p:tgtEl>
                                          <p:spTgt spid="1946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94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990600" y="304800"/>
            <a:ext cx="7886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r>
              <a:rPr lang="en-US" altLang="en-US" b="1" dirty="0">
                <a:latin typeface="Verdana" panose="020B0604030504040204" pitchFamily="34" charset="0"/>
              </a:rPr>
              <a:t>Railroads had an even greater impact on the </a:t>
            </a:r>
            <a:r>
              <a:rPr lang="en-US" altLang="en-US" b="1" u="sng" dirty="0">
                <a:latin typeface="Verdana" panose="020B0604030504040204" pitchFamily="34" charset="0"/>
              </a:rPr>
              <a:t>transportation revolution</a:t>
            </a:r>
            <a:r>
              <a:rPr lang="en-US" altLang="en-US" b="1" dirty="0">
                <a:latin typeface="Verdana" panose="020B0604030504040204" pitchFamily="34" charset="0"/>
              </a:rPr>
              <a:t>.</a:t>
            </a:r>
          </a:p>
        </p:txBody>
      </p:sp>
      <p:sp>
        <p:nvSpPr>
          <p:cNvPr id="38915" name="TextBox 3"/>
          <p:cNvSpPr txBox="1">
            <a:spLocks noChangeArrowheads="1"/>
          </p:cNvSpPr>
          <p:nvPr/>
        </p:nvSpPr>
        <p:spPr bwMode="auto">
          <a:xfrm>
            <a:off x="4705350" y="2692400"/>
            <a:ext cx="37909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 typeface="Wingdings" panose="05000000000000000000" pitchFamily="2" charset="2"/>
              <a:buChar char="Ø"/>
            </a:pPr>
            <a:r>
              <a:rPr lang="en-US" altLang="en-US">
                <a:latin typeface="Verdana" panose="020B0604030504040204" pitchFamily="34" charset="0"/>
              </a:rPr>
              <a:t>In the early 1800s, inventors such as George Stephenson </a:t>
            </a:r>
            <a:r>
              <a:rPr lang="en-US" altLang="en-US" u="sng">
                <a:latin typeface="Verdana" panose="020B0604030504040204" pitchFamily="34" charset="0"/>
              </a:rPr>
              <a:t>developed steam-powered locomotives</a:t>
            </a:r>
            <a:r>
              <a:rPr lang="en-US" altLang="en-US">
                <a:latin typeface="Verdana" panose="020B0604030504040204" pitchFamily="34" charset="0"/>
              </a:rPr>
              <a:t>.</a:t>
            </a:r>
          </a:p>
          <a:p>
            <a:pPr eaLnBrk="1" hangingPunct="1">
              <a:lnSpc>
                <a:spcPct val="100000"/>
              </a:lnSpc>
              <a:spcBef>
                <a:spcPct val="0"/>
              </a:spcBef>
              <a:buFont typeface="Wingdings" panose="05000000000000000000" pitchFamily="2" charset="2"/>
              <a:buChar char="Ø"/>
            </a:pPr>
            <a:endParaRPr lang="en-US" altLang="en-US">
              <a:latin typeface="Verdana" panose="020B0604030504040204" pitchFamily="34" charset="0"/>
            </a:endParaRPr>
          </a:p>
          <a:p>
            <a:pPr eaLnBrk="1" hangingPunct="1">
              <a:lnSpc>
                <a:spcPct val="100000"/>
              </a:lnSpc>
              <a:spcBef>
                <a:spcPct val="0"/>
              </a:spcBef>
              <a:buFont typeface="Wingdings" panose="05000000000000000000" pitchFamily="2" charset="2"/>
              <a:buChar char="Ø"/>
            </a:pPr>
            <a:r>
              <a:rPr lang="en-US" altLang="en-US">
                <a:latin typeface="Verdana" panose="020B0604030504040204" pitchFamily="34" charset="0"/>
              </a:rPr>
              <a:t>Locomotives could pull carriages </a:t>
            </a:r>
            <a:r>
              <a:rPr lang="en-US" altLang="en-US" u="sng">
                <a:latin typeface="Verdana" panose="020B0604030504040204" pitchFamily="34" charset="0"/>
              </a:rPr>
              <a:t>along iron rails to places canals could not reach</a:t>
            </a:r>
            <a:r>
              <a:rPr lang="en-US" altLang="en-US">
                <a:latin typeface="Verdana" panose="020B0604030504040204" pitchFamily="34" charset="0"/>
              </a:rPr>
              <a:t>.</a:t>
            </a:r>
          </a:p>
        </p:txBody>
      </p:sp>
      <p:pic>
        <p:nvPicPr>
          <p:cNvPr id="38916" name="Picture 7" descr="53376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1148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59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4953000" y="3581400"/>
            <a:ext cx="3078163" cy="2133600"/>
            <a:chOff x="3120" y="2256"/>
            <a:chExt cx="1939" cy="1344"/>
          </a:xfrm>
        </p:grpSpPr>
        <p:sp>
          <p:nvSpPr>
            <p:cNvPr id="39947" name="Rectangle 10"/>
            <p:cNvSpPr>
              <a:spLocks noChangeArrowheads="1"/>
            </p:cNvSpPr>
            <p:nvPr/>
          </p:nvSpPr>
          <p:spPr bwMode="auto">
            <a:xfrm>
              <a:off x="3120" y="2256"/>
              <a:ext cx="1939" cy="1344"/>
            </a:xfrm>
            <a:prstGeom prst="rect">
              <a:avLst/>
            </a:prstGeom>
            <a:gradFill rotWithShape="1">
              <a:gsLst>
                <a:gs pos="0">
                  <a:schemeClr val="bg1"/>
                </a:gs>
                <a:gs pos="100000">
                  <a:srgbClr val="FFBD20"/>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endParaRPr lang="en-US" altLang="en-US">
                <a:latin typeface="Verdana" panose="020B0604030504040204" pitchFamily="34" charset="0"/>
              </a:endParaRPr>
            </a:p>
          </p:txBody>
        </p:sp>
        <p:sp>
          <p:nvSpPr>
            <p:cNvPr id="39948" name="Text Box 21"/>
            <p:cNvSpPr txBox="1">
              <a:spLocks noChangeArrowheads="1"/>
            </p:cNvSpPr>
            <p:nvPr/>
          </p:nvSpPr>
          <p:spPr bwMode="auto">
            <a:xfrm>
              <a:off x="3312" y="2316"/>
              <a:ext cx="1680"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nSpc>
                  <a:spcPct val="100000"/>
                </a:lnSpc>
                <a:spcBef>
                  <a:spcPct val="0"/>
                </a:spcBef>
                <a:buFontTx/>
                <a:buNone/>
              </a:pPr>
              <a:r>
                <a:rPr lang="en-US" altLang="en-US" u="sng">
                  <a:solidFill>
                    <a:srgbClr val="0033CC"/>
                  </a:solidFill>
                  <a:latin typeface="Verdana" panose="020B0604030504040204" pitchFamily="34" charset="0"/>
                </a:rPr>
                <a:t>Railroad lines crisscrossed England, Europe, and the United States by 1870</a:t>
              </a:r>
              <a:r>
                <a:rPr lang="en-US" altLang="en-US">
                  <a:solidFill>
                    <a:srgbClr val="0033CC"/>
                  </a:solidFill>
                  <a:latin typeface="Verdana" panose="020B0604030504040204" pitchFamily="34" charset="0"/>
                </a:rPr>
                <a:t>.</a:t>
              </a:r>
            </a:p>
          </p:txBody>
        </p:sp>
      </p:grpSp>
      <p:grpSp>
        <p:nvGrpSpPr>
          <p:cNvPr id="3" name="Group 11"/>
          <p:cNvGrpSpPr>
            <a:grpSpLocks/>
          </p:cNvGrpSpPr>
          <p:nvPr/>
        </p:nvGrpSpPr>
        <p:grpSpPr bwMode="auto">
          <a:xfrm>
            <a:off x="838200" y="3581400"/>
            <a:ext cx="4165600" cy="2133600"/>
            <a:chOff x="1047750" y="3581400"/>
            <a:chExt cx="4165600" cy="2133600"/>
          </a:xfrm>
        </p:grpSpPr>
        <p:sp>
          <p:nvSpPr>
            <p:cNvPr id="39943" name="AutoShape 12"/>
            <p:cNvSpPr>
              <a:spLocks noChangeArrowheads="1"/>
            </p:cNvSpPr>
            <p:nvPr/>
          </p:nvSpPr>
          <p:spPr bwMode="auto">
            <a:xfrm rot="-5400000">
              <a:off x="4268787" y="4237038"/>
              <a:ext cx="1095375" cy="793750"/>
            </a:xfrm>
            <a:prstGeom prst="downArrow">
              <a:avLst>
                <a:gd name="adj1" fmla="val 52472"/>
                <a:gd name="adj2" fmla="val 54273"/>
              </a:avLst>
            </a:prstGeom>
            <a:gradFill rotWithShape="1">
              <a:gsLst>
                <a:gs pos="0">
                  <a:srgbClr val="83D7E5"/>
                </a:gs>
                <a:gs pos="100000">
                  <a:srgbClr val="FED273"/>
                </a:gs>
              </a:gsLst>
              <a:lin ang="5400000"/>
            </a:gradFill>
            <a:ln w="9525">
              <a:solidFill>
                <a:srgbClr val="666699"/>
              </a:solidFill>
              <a:miter lim="800000"/>
              <a:headEnd/>
              <a:tailEnd/>
            </a:ln>
            <a:effectLst>
              <a:outerShdw dist="45791" dir="2021404" algn="ctr" rotWithShape="0">
                <a:schemeClr val="bg2">
                  <a:alpha val="50000"/>
                </a:schemeClr>
              </a:outerShdw>
            </a:effectLst>
          </p:spPr>
          <p:txBody>
            <a:bodyPr rot="10800000"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p>
          </p:txBody>
        </p:sp>
        <p:grpSp>
          <p:nvGrpSpPr>
            <p:cNvPr id="39944" name="Group 15"/>
            <p:cNvGrpSpPr>
              <a:grpSpLocks/>
            </p:cNvGrpSpPr>
            <p:nvPr/>
          </p:nvGrpSpPr>
          <p:grpSpPr bwMode="auto">
            <a:xfrm>
              <a:off x="1047750" y="3581400"/>
              <a:ext cx="3479800" cy="2133600"/>
              <a:chOff x="640" y="2352"/>
              <a:chExt cx="2192" cy="1344"/>
            </a:xfrm>
          </p:grpSpPr>
          <p:sp>
            <p:nvSpPr>
              <p:cNvPr id="39945" name="Rectangle 13"/>
              <p:cNvSpPr>
                <a:spLocks noChangeArrowheads="1"/>
              </p:cNvSpPr>
              <p:nvPr/>
            </p:nvSpPr>
            <p:spPr bwMode="auto">
              <a:xfrm>
                <a:off x="640" y="2352"/>
                <a:ext cx="2192" cy="1344"/>
              </a:xfrm>
              <a:prstGeom prst="rect">
                <a:avLst/>
              </a:prstGeom>
              <a:gradFill rotWithShape="1">
                <a:gsLst>
                  <a:gs pos="0">
                    <a:schemeClr val="bg1"/>
                  </a:gs>
                  <a:gs pos="100000">
                    <a:srgbClr val="83D7E5"/>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endParaRPr lang="en-US" altLang="en-US">
                  <a:latin typeface="Verdana" panose="020B0604030504040204" pitchFamily="34" charset="0"/>
                </a:endParaRPr>
              </a:p>
            </p:txBody>
          </p:sp>
          <p:sp>
            <p:nvSpPr>
              <p:cNvPr id="39946" name="Text Box 21"/>
              <p:cNvSpPr txBox="1">
                <a:spLocks noChangeArrowheads="1"/>
              </p:cNvSpPr>
              <p:nvPr/>
            </p:nvSpPr>
            <p:spPr bwMode="auto">
              <a:xfrm>
                <a:off x="720" y="2436"/>
                <a:ext cx="201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30000"/>
                  </a:lnSpc>
                  <a:spcBef>
                    <a:spcPct val="0"/>
                  </a:spcBef>
                  <a:buFontTx/>
                  <a:buNone/>
                </a:pPr>
                <a:endParaRPr lang="en-US" altLang="en-US">
                  <a:latin typeface="Verdana" panose="020B0604030504040204" pitchFamily="34" charset="0"/>
                </a:endParaRPr>
              </a:p>
              <a:p>
                <a:pPr eaLnBrk="1" hangingPunct="1">
                  <a:lnSpc>
                    <a:spcPct val="100000"/>
                  </a:lnSpc>
                  <a:spcBef>
                    <a:spcPct val="0"/>
                  </a:spcBef>
                  <a:buFontTx/>
                  <a:buNone/>
                </a:pPr>
                <a:r>
                  <a:rPr lang="en-US" altLang="en-US">
                    <a:latin typeface="Verdana" panose="020B0604030504040204" pitchFamily="34" charset="0"/>
                  </a:rPr>
                  <a:t>The </a:t>
                </a:r>
                <a:r>
                  <a:rPr lang="en-US" altLang="en-US" b="1">
                    <a:solidFill>
                      <a:srgbClr val="FF0000"/>
                    </a:solidFill>
                    <a:latin typeface="Verdana" panose="020B0604030504040204" pitchFamily="34" charset="0"/>
                  </a:rPr>
                  <a:t>Liverpool</a:t>
                </a:r>
                <a:r>
                  <a:rPr lang="en-US" altLang="en-US">
                    <a:latin typeface="Verdana" panose="020B0604030504040204" pitchFamily="34" charset="0"/>
                  </a:rPr>
                  <a:t> to </a:t>
                </a:r>
                <a:r>
                  <a:rPr lang="en-US" altLang="en-US" b="1">
                    <a:solidFill>
                      <a:srgbClr val="FF0000"/>
                    </a:solidFill>
                    <a:latin typeface="Verdana" panose="020B0604030504040204" pitchFamily="34" charset="0"/>
                  </a:rPr>
                  <a:t>Manchester</a:t>
                </a:r>
                <a:r>
                  <a:rPr lang="en-US" altLang="en-US">
                    <a:latin typeface="Verdana" panose="020B0604030504040204" pitchFamily="34" charset="0"/>
                  </a:rPr>
                  <a:t> line opened in 1830. It began a railroad-building boom.</a:t>
                </a:r>
              </a:p>
            </p:txBody>
          </p:sp>
        </p:grpSp>
      </p:grpSp>
      <p:sp>
        <p:nvSpPr>
          <p:cNvPr id="39940" name="AutoShape 14"/>
          <p:cNvSpPr>
            <a:spLocks noChangeArrowheads="1"/>
          </p:cNvSpPr>
          <p:nvPr/>
        </p:nvSpPr>
        <p:spPr bwMode="auto">
          <a:xfrm>
            <a:off x="2165350" y="2819400"/>
            <a:ext cx="1066800" cy="914400"/>
          </a:xfrm>
          <a:prstGeom prst="downArrow">
            <a:avLst>
              <a:gd name="adj1" fmla="val 50000"/>
              <a:gd name="adj2" fmla="val 36977"/>
            </a:avLst>
          </a:prstGeom>
          <a:gradFill rotWithShape="1">
            <a:gsLst>
              <a:gs pos="0">
                <a:srgbClr val="C9C9FF"/>
              </a:gs>
              <a:gs pos="100000">
                <a:srgbClr val="83D7E5"/>
              </a:gs>
            </a:gsLst>
            <a:lin ang="5400000" scaled="1"/>
          </a:gradFill>
          <a:ln w="9525">
            <a:solidFill>
              <a:srgbClr val="666699"/>
            </a:solidFill>
            <a:miter lim="800000"/>
            <a:headEnd/>
            <a:tailEnd/>
          </a:ln>
          <a:effectLst>
            <a:outerShdw dist="53882" dir="2700000" algn="ctr" rotWithShape="0">
              <a:schemeClr val="bg2">
                <a:alpha val="50000"/>
              </a:schemeClr>
            </a:outerShdw>
          </a:effectLst>
        </p:spPr>
        <p:txBody>
          <a:bodyPr vert="eaVert"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p>
        </p:txBody>
      </p:sp>
      <p:sp>
        <p:nvSpPr>
          <p:cNvPr id="39941" name="Rectangle 15"/>
          <p:cNvSpPr>
            <a:spLocks noChangeArrowheads="1"/>
          </p:cNvSpPr>
          <p:nvPr/>
        </p:nvSpPr>
        <p:spPr bwMode="auto">
          <a:xfrm>
            <a:off x="685800" y="1828800"/>
            <a:ext cx="7743825" cy="1143000"/>
          </a:xfrm>
          <a:prstGeom prst="rect">
            <a:avLst/>
          </a:prstGeom>
          <a:gradFill rotWithShape="1">
            <a:gsLst>
              <a:gs pos="0">
                <a:schemeClr val="bg1"/>
              </a:gs>
              <a:gs pos="100000">
                <a:srgbClr val="C9C9FF"/>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p>
        </p:txBody>
      </p:sp>
      <p:sp>
        <p:nvSpPr>
          <p:cNvPr id="39942" name="Text Box 21"/>
          <p:cNvSpPr txBox="1">
            <a:spLocks noChangeArrowheads="1"/>
          </p:cNvSpPr>
          <p:nvPr/>
        </p:nvSpPr>
        <p:spPr bwMode="auto">
          <a:xfrm>
            <a:off x="776288" y="1981200"/>
            <a:ext cx="7591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50000"/>
              </a:spcBef>
              <a:buFontTx/>
              <a:buNone/>
            </a:pPr>
            <a:r>
              <a:rPr lang="en-US" altLang="en-US">
                <a:latin typeface="Verdana" panose="020B0604030504040204" pitchFamily="34" charset="0"/>
              </a:rPr>
              <a:t>Railroads did not have to follow rivers, </a:t>
            </a:r>
            <a:r>
              <a:rPr lang="en-US" altLang="en-US" u="sng">
                <a:latin typeface="Verdana" panose="020B0604030504040204" pitchFamily="34" charset="0"/>
              </a:rPr>
              <a:t>allowing for the quick and efficient shipment of goods over land</a:t>
            </a:r>
            <a:r>
              <a:rPr lang="en-US" altLang="en-US">
                <a:latin typeface="Verdana" panose="020B0604030504040204" pitchFamily="34" charset="0"/>
              </a:rPr>
              <a:t>.</a:t>
            </a:r>
            <a:endParaRPr lang="en-US" altLang="en-US">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218549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
          <p:cNvSpPr>
            <a:spLocks noChangeArrowheads="1"/>
          </p:cNvSpPr>
          <p:nvPr/>
        </p:nvSpPr>
        <p:spPr bwMode="auto">
          <a:xfrm>
            <a:off x="533400" y="1524000"/>
            <a:ext cx="3276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endParaRPr lang="en-US" altLang="en-US">
              <a:latin typeface="Verdana" panose="020B0604030504040204" pitchFamily="34" charset="0"/>
            </a:endParaRPr>
          </a:p>
        </p:txBody>
      </p:sp>
      <p:sp>
        <p:nvSpPr>
          <p:cNvPr id="41987" name="Text Box 12"/>
          <p:cNvSpPr txBox="1">
            <a:spLocks noChangeArrowheads="1"/>
          </p:cNvSpPr>
          <p:nvPr/>
        </p:nvSpPr>
        <p:spPr bwMode="auto">
          <a:xfrm>
            <a:off x="762000" y="1676400"/>
            <a:ext cx="7620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50000"/>
              </a:spcBef>
              <a:buFontTx/>
              <a:buNone/>
            </a:pPr>
            <a:endParaRPr lang="en-US" altLang="en-US">
              <a:latin typeface="Verdana" panose="020B0604030504040204" pitchFamily="34" charset="0"/>
            </a:endParaRPr>
          </a:p>
        </p:txBody>
      </p:sp>
      <p:sp>
        <p:nvSpPr>
          <p:cNvPr id="41988" name="AutoShape 21"/>
          <p:cNvSpPr>
            <a:spLocks noChangeAspect="1" noChangeArrowheads="1" noTextEdit="1"/>
          </p:cNvSpPr>
          <p:nvPr/>
        </p:nvSpPr>
        <p:spPr bwMode="auto">
          <a:xfrm>
            <a:off x="3027363" y="2597150"/>
            <a:ext cx="29162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1989" name="Group 16"/>
          <p:cNvGrpSpPr>
            <a:grpSpLocks/>
          </p:cNvGrpSpPr>
          <p:nvPr/>
        </p:nvGrpSpPr>
        <p:grpSpPr bwMode="auto">
          <a:xfrm>
            <a:off x="-73025" y="2579688"/>
            <a:ext cx="5899150" cy="2601912"/>
            <a:chOff x="-46" y="1625"/>
            <a:chExt cx="3716" cy="1639"/>
          </a:xfrm>
        </p:grpSpPr>
        <p:sp>
          <p:nvSpPr>
            <p:cNvPr id="42000" name="Text Box 18"/>
            <p:cNvSpPr txBox="1">
              <a:spLocks noChangeArrowheads="1"/>
            </p:cNvSpPr>
            <p:nvPr/>
          </p:nvSpPr>
          <p:spPr bwMode="auto">
            <a:xfrm>
              <a:off x="-46" y="1625"/>
              <a:ext cx="1968"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r" eaLnBrk="1" hangingPunct="1">
                <a:lnSpc>
                  <a:spcPct val="100000"/>
                </a:lnSpc>
                <a:spcBef>
                  <a:spcPct val="50000"/>
                </a:spcBef>
                <a:buFontTx/>
                <a:buNone/>
              </a:pPr>
              <a:r>
                <a:rPr lang="en-US" altLang="en-US">
                  <a:latin typeface="Verdana" panose="020B0604030504040204" pitchFamily="34" charset="0"/>
                </a:rPr>
                <a:t>More affordable goods caused still </a:t>
              </a:r>
              <a:r>
                <a:rPr lang="en-US" altLang="en-US" u="sng">
                  <a:latin typeface="Verdana" panose="020B0604030504040204" pitchFamily="34" charset="0"/>
                </a:rPr>
                <a:t>lower prices</a:t>
              </a:r>
              <a:r>
                <a:rPr lang="en-US" altLang="en-US">
                  <a:latin typeface="Verdana" panose="020B0604030504040204" pitchFamily="34" charset="0"/>
                </a:rPr>
                <a:t>.</a:t>
              </a:r>
            </a:p>
          </p:txBody>
        </p:sp>
        <p:sp>
          <p:nvSpPr>
            <p:cNvPr id="42001" name="_s1028"/>
            <p:cNvSpPr>
              <a:spLocks noChangeAspect="1" noChangeArrowheads="1" noTextEdit="1"/>
            </p:cNvSpPr>
            <p:nvPr/>
          </p:nvSpPr>
          <p:spPr bwMode="auto">
            <a:xfrm>
              <a:off x="1981" y="1733"/>
              <a:ext cx="1689" cy="15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60 h 21600"/>
                <a:gd name="T20" fmla="*/ 18441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chemeClr val="bg1"/>
                </a:gs>
                <a:gs pos="100000">
                  <a:srgbClr val="C9C9FE"/>
                </a:gs>
              </a:gsLst>
              <a:lin ang="0" scaled="1"/>
            </a:gradFill>
            <a:ln w="9525">
              <a:solidFill>
                <a:schemeClr val="tx1"/>
              </a:solidFill>
              <a:miter lim="800000"/>
              <a:headEnd/>
              <a:tailEnd/>
            </a:ln>
          </p:spPr>
          <p:txBody>
            <a:bodyPr lIns="0" tIns="0" rIns="0" bIns="0" anchor="ctr"/>
            <a:lstStyle/>
            <a:p>
              <a:endParaRPr lang="en-US"/>
            </a:p>
          </p:txBody>
        </p:sp>
      </p:grpSp>
      <p:grpSp>
        <p:nvGrpSpPr>
          <p:cNvPr id="3" name="Group 17"/>
          <p:cNvGrpSpPr>
            <a:grpSpLocks/>
          </p:cNvGrpSpPr>
          <p:nvPr/>
        </p:nvGrpSpPr>
        <p:grpSpPr bwMode="auto">
          <a:xfrm>
            <a:off x="3144838" y="2595563"/>
            <a:ext cx="5786437" cy="2586037"/>
            <a:chOff x="1981" y="1635"/>
            <a:chExt cx="3645" cy="1629"/>
          </a:xfrm>
        </p:grpSpPr>
        <p:sp>
          <p:nvSpPr>
            <p:cNvPr id="41998" name="Text Box 17"/>
            <p:cNvSpPr txBox="1">
              <a:spLocks noChangeArrowheads="1"/>
            </p:cNvSpPr>
            <p:nvPr/>
          </p:nvSpPr>
          <p:spPr bwMode="auto">
            <a:xfrm>
              <a:off x="3466" y="1635"/>
              <a:ext cx="2160" cy="6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50000"/>
                </a:spcBef>
                <a:buFontTx/>
                <a:buNone/>
              </a:pPr>
              <a:r>
                <a:rPr lang="en-US" altLang="en-US">
                  <a:latin typeface="Verdana" panose="020B0604030504040204" pitchFamily="34" charset="0"/>
                </a:rPr>
                <a:t>Lower prices </a:t>
              </a:r>
              <a:r>
                <a:rPr lang="en-US" altLang="en-US" u="sng">
                  <a:latin typeface="Verdana" panose="020B0604030504040204" pitchFamily="34" charset="0"/>
                </a:rPr>
                <a:t>created  more consumers and greater demand</a:t>
              </a:r>
              <a:r>
                <a:rPr lang="en-US" altLang="en-US">
                  <a:latin typeface="Verdana" panose="020B0604030504040204" pitchFamily="34" charset="0"/>
                </a:rPr>
                <a:t>.</a:t>
              </a:r>
            </a:p>
          </p:txBody>
        </p:sp>
        <p:sp>
          <p:nvSpPr>
            <p:cNvPr id="41999" name="_s1029"/>
            <p:cNvSpPr>
              <a:spLocks noChangeAspect="1" noChangeArrowheads="1" noTextEdit="1"/>
            </p:cNvSpPr>
            <p:nvPr/>
          </p:nvSpPr>
          <p:spPr bwMode="auto">
            <a:xfrm rot="7200000">
              <a:off x="2060" y="1654"/>
              <a:ext cx="1531" cy="16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0 w 21600"/>
                <a:gd name="T19" fmla="*/ 3159 h 21600"/>
                <a:gd name="T20" fmla="*/ 18440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rgbClr val="FFFFFF"/>
                </a:gs>
                <a:gs pos="100000">
                  <a:srgbClr val="83D7E5"/>
                </a:gs>
              </a:gsLst>
              <a:lin ang="0" scaled="1"/>
            </a:gradFill>
            <a:ln w="9525">
              <a:solidFill>
                <a:schemeClr val="tx1"/>
              </a:solidFill>
              <a:miter lim="800000"/>
              <a:headEnd/>
              <a:tailEnd/>
            </a:ln>
          </p:spPr>
          <p:txBody>
            <a:bodyPr lIns="0" tIns="0" rIns="0" bIns="0" anchor="ctr"/>
            <a:lstStyle/>
            <a:p>
              <a:endParaRPr lang="en-US"/>
            </a:p>
          </p:txBody>
        </p:sp>
      </p:grpSp>
      <p:grpSp>
        <p:nvGrpSpPr>
          <p:cNvPr id="4" name="Group 18"/>
          <p:cNvGrpSpPr>
            <a:grpSpLocks/>
          </p:cNvGrpSpPr>
          <p:nvPr/>
        </p:nvGrpSpPr>
        <p:grpSpPr bwMode="auto">
          <a:xfrm>
            <a:off x="1752600" y="2751138"/>
            <a:ext cx="5638800" cy="3563937"/>
            <a:chOff x="1104" y="1733"/>
            <a:chExt cx="3552" cy="2245"/>
          </a:xfrm>
        </p:grpSpPr>
        <p:sp>
          <p:nvSpPr>
            <p:cNvPr id="41996" name="Text Box 19"/>
            <p:cNvSpPr txBox="1">
              <a:spLocks noChangeArrowheads="1"/>
            </p:cNvSpPr>
            <p:nvPr/>
          </p:nvSpPr>
          <p:spPr bwMode="auto">
            <a:xfrm>
              <a:off x="1104" y="3498"/>
              <a:ext cx="3552" cy="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50000"/>
                </a:spcBef>
                <a:buFontTx/>
                <a:buNone/>
              </a:pPr>
              <a:r>
                <a:rPr lang="en-US" altLang="en-US">
                  <a:latin typeface="Verdana" panose="020B0604030504040204" pitchFamily="34" charset="0"/>
                </a:rPr>
                <a:t>Greater demand </a:t>
              </a:r>
              <a:r>
                <a:rPr lang="en-US" altLang="en-US" u="sng">
                  <a:latin typeface="Verdana" panose="020B0604030504040204" pitchFamily="34" charset="0"/>
                </a:rPr>
                <a:t>led to new inventions and still more affordable goods</a:t>
              </a:r>
              <a:r>
                <a:rPr lang="en-US" altLang="en-US">
                  <a:latin typeface="Verdana" panose="020B0604030504040204" pitchFamily="34" charset="0"/>
                </a:rPr>
                <a:t>. </a:t>
              </a:r>
            </a:p>
          </p:txBody>
        </p:sp>
        <p:sp>
          <p:nvSpPr>
            <p:cNvPr id="41997" name="_s1030"/>
            <p:cNvSpPr>
              <a:spLocks noChangeAspect="1" noChangeArrowheads="1" noTextEdit="1"/>
            </p:cNvSpPr>
            <p:nvPr/>
          </p:nvSpPr>
          <p:spPr bwMode="auto">
            <a:xfrm rot="-7200000">
              <a:off x="2060" y="1654"/>
              <a:ext cx="1531" cy="16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0 w 21600"/>
                <a:gd name="T19" fmla="*/ 3159 h 21600"/>
                <a:gd name="T20" fmla="*/ 18440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rgbClr val="FFFFFF"/>
                </a:gs>
                <a:gs pos="100000">
                  <a:srgbClr val="FFBD20"/>
                </a:gs>
              </a:gsLst>
              <a:lin ang="0" scaled="1"/>
            </a:gradFill>
            <a:ln w="9525">
              <a:solidFill>
                <a:schemeClr val="tx1"/>
              </a:solidFill>
              <a:miter lim="800000"/>
              <a:headEnd/>
              <a:tailEnd/>
            </a:ln>
          </p:spPr>
          <p:txBody>
            <a:bodyPr lIns="0" tIns="0" rIns="0" bIns="0" anchor="ctr"/>
            <a:lstStyle/>
            <a:p>
              <a:endParaRPr lang="en-US"/>
            </a:p>
          </p:txBody>
        </p:sp>
      </p:grpSp>
      <p:sp>
        <p:nvSpPr>
          <p:cNvPr id="41992" name="_s1031"/>
          <p:cNvSpPr>
            <a:spLocks noChangeAspect="1" noChangeArrowheads="1"/>
          </p:cNvSpPr>
          <p:nvPr/>
        </p:nvSpPr>
        <p:spPr bwMode="auto">
          <a:xfrm>
            <a:off x="5043488" y="3089275"/>
            <a:ext cx="817562"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endParaRPr lang="en-US" altLang="en-US" sz="1000">
              <a:cs typeface="Arial" panose="020B0604020202020204" pitchFamily="34" charset="0"/>
            </a:endParaRPr>
          </a:p>
        </p:txBody>
      </p:sp>
      <p:sp>
        <p:nvSpPr>
          <p:cNvPr id="41993" name="_s1032"/>
          <p:cNvSpPr>
            <a:spLocks noChangeAspect="1" noChangeArrowheads="1"/>
          </p:cNvSpPr>
          <p:nvPr/>
        </p:nvSpPr>
        <p:spPr bwMode="auto">
          <a:xfrm>
            <a:off x="4078288" y="4608513"/>
            <a:ext cx="817562"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endParaRPr lang="en-US" altLang="en-US" sz="1000">
              <a:cs typeface="Arial" panose="020B0604020202020204" pitchFamily="34" charset="0"/>
            </a:endParaRPr>
          </a:p>
        </p:txBody>
      </p:sp>
      <p:sp>
        <p:nvSpPr>
          <p:cNvPr id="41994" name="_s1033"/>
          <p:cNvSpPr>
            <a:spLocks noChangeAspect="1" noChangeArrowheads="1"/>
          </p:cNvSpPr>
          <p:nvPr/>
        </p:nvSpPr>
        <p:spPr bwMode="auto">
          <a:xfrm>
            <a:off x="3109913" y="3089275"/>
            <a:ext cx="817562"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endParaRPr lang="en-US" altLang="en-US" sz="1000">
              <a:cs typeface="Arial" panose="020B0604020202020204" pitchFamily="34" charset="0"/>
            </a:endParaRPr>
          </a:p>
        </p:txBody>
      </p:sp>
      <p:sp>
        <p:nvSpPr>
          <p:cNvPr id="41995" name="Title 8"/>
          <p:cNvSpPr>
            <a:spLocks/>
          </p:cNvSpPr>
          <p:nvPr/>
        </p:nvSpPr>
        <p:spPr bwMode="auto">
          <a:xfrm>
            <a:off x="496888" y="381000"/>
            <a:ext cx="841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a:lnSpc>
                <a:spcPct val="100000"/>
              </a:lnSpc>
              <a:spcBef>
                <a:spcPct val="0"/>
              </a:spcBef>
              <a:buFontTx/>
              <a:buNone/>
            </a:pPr>
            <a:r>
              <a:rPr lang="en-US" altLang="en-US" b="1">
                <a:latin typeface="Verdana" panose="020B0604030504040204" pitchFamily="34" charset="0"/>
              </a:rPr>
              <a:t>The new technology set off a cycle that dramatically affected how people lived.</a:t>
            </a:r>
          </a:p>
        </p:txBody>
      </p:sp>
    </p:spTree>
    <p:extLst>
      <p:ext uri="{BB962C8B-B14F-4D97-AF65-F5344CB8AC3E}">
        <p14:creationId xmlns:p14="http://schemas.microsoft.com/office/powerpoint/2010/main" val="2958671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r>
              <a:rPr lang="en-US" u="sng" dirty="0" smtClean="0">
                <a:latin typeface="Times New Roman" panose="02020603050405020304" pitchFamily="18" charset="0"/>
                <a:cs typeface="Times New Roman" panose="02020603050405020304" pitchFamily="18" charset="0"/>
              </a:rPr>
              <a:t>Life Changes as Industry Spreads</a:t>
            </a:r>
            <a:endParaRPr lang="en-US" u="sng"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a:xfrm>
            <a:off x="457200" y="1143000"/>
            <a:ext cx="4040188" cy="457200"/>
          </a:xfrm>
        </p:spPr>
        <p:txBody>
          <a:bodyPr/>
          <a:lstStyle/>
          <a:p>
            <a:pPr algn="ctr"/>
            <a:r>
              <a:rPr lang="en-US" u="sng" dirty="0" smtClean="0">
                <a:latin typeface="Times New Roman" panose="02020603050405020304" pitchFamily="18" charset="0"/>
                <a:cs typeface="Times New Roman" panose="02020603050405020304" pitchFamily="18" charset="0"/>
              </a:rPr>
              <a:t>1750s</a:t>
            </a:r>
            <a:endParaRPr lang="en-US" u="sng"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457200" y="1600200"/>
            <a:ext cx="4040188" cy="4953000"/>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Most people worked the land using </a:t>
            </a:r>
            <a:r>
              <a:rPr lang="en-US" u="sng" dirty="0" smtClean="0">
                <a:latin typeface="Times New Roman" panose="02020603050405020304" pitchFamily="18" charset="0"/>
                <a:cs typeface="Times New Roman" panose="02020603050405020304" pitchFamily="18" charset="0"/>
              </a:rPr>
              <a:t>handmade tools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Lived in simple cottages lit by </a:t>
            </a:r>
            <a:r>
              <a:rPr lang="en-US" u="sng" dirty="0" smtClean="0">
                <a:latin typeface="Times New Roman" panose="02020603050405020304" pitchFamily="18" charset="0"/>
                <a:cs typeface="Times New Roman" panose="02020603050405020304" pitchFamily="18" charset="0"/>
              </a:rPr>
              <a:t>firelight</a:t>
            </a:r>
            <a:r>
              <a:rPr lang="en-US" dirty="0" smtClean="0">
                <a:latin typeface="Times New Roman" panose="02020603050405020304" pitchFamily="18" charset="0"/>
                <a:cs typeface="Times New Roman" panose="02020603050405020304" pitchFamily="18" charset="0"/>
              </a:rPr>
              <a:t> &amp; candles.</a:t>
            </a:r>
          </a:p>
          <a:p>
            <a:r>
              <a:rPr lang="en-US" dirty="0" smtClean="0">
                <a:latin typeface="Times New Roman" panose="02020603050405020304" pitchFamily="18" charset="0"/>
                <a:cs typeface="Times New Roman" panose="02020603050405020304" pitchFamily="18" charset="0"/>
              </a:rPr>
              <a:t>Made their </a:t>
            </a:r>
            <a:r>
              <a:rPr lang="en-US" u="sng" dirty="0" smtClean="0">
                <a:latin typeface="Times New Roman" panose="02020603050405020304" pitchFamily="18" charset="0"/>
                <a:cs typeface="Times New Roman" panose="02020603050405020304" pitchFamily="18" charset="0"/>
              </a:rPr>
              <a:t>own</a:t>
            </a:r>
            <a:r>
              <a:rPr lang="en-US" dirty="0" smtClean="0">
                <a:latin typeface="Times New Roman" panose="02020603050405020304" pitchFamily="18" charset="0"/>
                <a:cs typeface="Times New Roman" panose="02020603050405020304" pitchFamily="18" charset="0"/>
              </a:rPr>
              <a:t> clothing &amp; </a:t>
            </a:r>
            <a:r>
              <a:rPr lang="en-US" u="sng" dirty="0" smtClean="0">
                <a:latin typeface="Times New Roman" panose="02020603050405020304" pitchFamily="18" charset="0"/>
                <a:cs typeface="Times New Roman" panose="02020603050405020304" pitchFamily="18" charset="0"/>
              </a:rPr>
              <a:t>grew</a:t>
            </a:r>
            <a:r>
              <a:rPr lang="en-US" dirty="0" smtClean="0">
                <a:latin typeface="Times New Roman" panose="02020603050405020304" pitchFamily="18" charset="0"/>
                <a:cs typeface="Times New Roman" panose="02020603050405020304" pitchFamily="18" charset="0"/>
              </a:rPr>
              <a:t> their own food.</a:t>
            </a:r>
          </a:p>
          <a:p>
            <a:r>
              <a:rPr lang="en-US" dirty="0" smtClean="0">
                <a:latin typeface="Times New Roman" panose="02020603050405020304" pitchFamily="18" charset="0"/>
                <a:cs typeface="Times New Roman" panose="02020603050405020304" pitchFamily="18" charset="0"/>
              </a:rPr>
              <a:t>Few left home; </a:t>
            </a:r>
            <a:r>
              <a:rPr lang="en-US" u="sng" dirty="0" smtClean="0">
                <a:latin typeface="Times New Roman" panose="02020603050405020304" pitchFamily="18" charset="0"/>
                <a:cs typeface="Times New Roman" panose="02020603050405020304" pitchFamily="18" charset="0"/>
              </a:rPr>
              <a:t>feet</a:t>
            </a:r>
            <a:r>
              <a:rPr lang="en-US" dirty="0" smtClean="0">
                <a:latin typeface="Times New Roman" panose="02020603050405020304" pitchFamily="18" charset="0"/>
                <a:cs typeface="Times New Roman" panose="02020603050405020304" pitchFamily="18" charset="0"/>
              </a:rPr>
              <a:t> or </a:t>
            </a:r>
            <a:r>
              <a:rPr lang="en-US" u="sng" dirty="0" smtClean="0">
                <a:latin typeface="Times New Roman" panose="02020603050405020304" pitchFamily="18" charset="0"/>
                <a:cs typeface="Times New Roman" panose="02020603050405020304" pitchFamily="18" charset="0"/>
              </a:rPr>
              <a:t>horse</a:t>
            </a:r>
            <a:r>
              <a:rPr lang="en-US" dirty="0" smtClean="0">
                <a:latin typeface="Times New Roman" panose="02020603050405020304" pitchFamily="18" charset="0"/>
                <a:cs typeface="Times New Roman" panose="02020603050405020304" pitchFamily="18" charset="0"/>
              </a:rPr>
              <a:t> drawn cart</a:t>
            </a:r>
          </a:p>
          <a:p>
            <a:r>
              <a:rPr lang="en-US" dirty="0" smtClean="0">
                <a:latin typeface="Times New Roman" panose="02020603050405020304" pitchFamily="18" charset="0"/>
                <a:cs typeface="Times New Roman" panose="02020603050405020304" pitchFamily="18" charset="0"/>
              </a:rPr>
              <a:t>They might exchange goods at a weekly outdoor market.</a:t>
            </a:r>
          </a:p>
          <a:p>
            <a:r>
              <a:rPr lang="en-US" dirty="0" smtClean="0">
                <a:latin typeface="Times New Roman" panose="02020603050405020304" pitchFamily="18" charset="0"/>
                <a:cs typeface="Times New Roman" panose="02020603050405020304" pitchFamily="18" charset="0"/>
              </a:rPr>
              <a:t>People knew little about the </a:t>
            </a:r>
            <a:r>
              <a:rPr lang="en-US" u="sng" dirty="0" smtClean="0">
                <a:latin typeface="Times New Roman" panose="02020603050405020304" pitchFamily="18" charset="0"/>
                <a:cs typeface="Times New Roman" panose="02020603050405020304" pitchFamily="18" charset="0"/>
              </a:rPr>
              <a:t>world that existed beyond their village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quarter" idx="3"/>
          </p:nvPr>
        </p:nvSpPr>
        <p:spPr>
          <a:xfrm>
            <a:off x="4648200" y="1219200"/>
            <a:ext cx="4041775" cy="457200"/>
          </a:xfrm>
        </p:spPr>
        <p:txBody>
          <a:bodyPr/>
          <a:lstStyle/>
          <a:p>
            <a:pPr algn="ctr"/>
            <a:r>
              <a:rPr lang="en-US" u="sng" dirty="0" smtClean="0">
                <a:latin typeface="Times New Roman" panose="02020603050405020304" pitchFamily="18" charset="0"/>
                <a:cs typeface="Times New Roman" panose="02020603050405020304" pitchFamily="18" charset="0"/>
              </a:rPr>
              <a:t>1850s</a:t>
            </a:r>
            <a:endParaRPr lang="en-US" u="sng"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4"/>
          </p:nvPr>
        </p:nvSpPr>
        <p:spPr>
          <a:xfrm>
            <a:off x="4495800" y="1676400"/>
            <a:ext cx="4572000" cy="4876800"/>
          </a:xfrm>
        </p:spPr>
        <p:txBody>
          <a:bodyPr>
            <a:normAutofit/>
          </a:bodyPr>
          <a:lstStyle/>
          <a:p>
            <a:r>
              <a:rPr lang="en-US" u="sng" dirty="0" smtClean="0">
                <a:latin typeface="Times New Roman" panose="02020603050405020304" pitchFamily="18" charset="0"/>
                <a:cs typeface="Times New Roman" panose="02020603050405020304" pitchFamily="18" charset="0"/>
              </a:rPr>
              <a:t>Industrial towns and cities</a:t>
            </a:r>
            <a:r>
              <a:rPr lang="en-US" dirty="0" smtClean="0">
                <a:latin typeface="Times New Roman" panose="02020603050405020304" pitchFamily="18" charset="0"/>
                <a:cs typeface="Times New Roman" panose="02020603050405020304" pitchFamily="18" charset="0"/>
              </a:rPr>
              <a:t>.</a:t>
            </a:r>
          </a:p>
          <a:p>
            <a:r>
              <a:rPr lang="en-US" u="sng" dirty="0" smtClean="0">
                <a:latin typeface="Times New Roman" panose="02020603050405020304" pitchFamily="18" charset="0"/>
                <a:cs typeface="Times New Roman" panose="02020603050405020304" pitchFamily="18" charset="0"/>
              </a:rPr>
              <a:t>Buy</a:t>
            </a:r>
            <a:r>
              <a:rPr lang="en-US" dirty="0" smtClean="0">
                <a:latin typeface="Times New Roman" panose="02020603050405020304" pitchFamily="18" charset="0"/>
                <a:cs typeface="Times New Roman" panose="02020603050405020304" pitchFamily="18" charset="0"/>
              </a:rPr>
              <a:t> clothing &amp; food that someone else produced.</a:t>
            </a:r>
          </a:p>
          <a:p>
            <a:r>
              <a:rPr lang="en-US" dirty="0" smtClean="0">
                <a:latin typeface="Times New Roman" panose="02020603050405020304" pitchFamily="18" charset="0"/>
                <a:cs typeface="Times New Roman" panose="02020603050405020304" pitchFamily="18" charset="0"/>
              </a:rPr>
              <a:t>Travelers moved </a:t>
            </a:r>
            <a:r>
              <a:rPr lang="en-US" u="sng" dirty="0" smtClean="0">
                <a:latin typeface="Times New Roman" panose="02020603050405020304" pitchFamily="18" charset="0"/>
                <a:cs typeface="Times New Roman" panose="02020603050405020304" pitchFamily="18" charset="0"/>
              </a:rPr>
              <a:t>rapidly</a:t>
            </a:r>
            <a:r>
              <a:rPr lang="en-US" dirty="0" smtClean="0">
                <a:latin typeface="Times New Roman" panose="02020603050405020304" pitchFamily="18" charset="0"/>
                <a:cs typeface="Times New Roman" panose="02020603050405020304" pitchFamily="18" charset="0"/>
              </a:rPr>
              <a:t> between countries and continents by </a:t>
            </a:r>
            <a:r>
              <a:rPr lang="en-US" u="sng" dirty="0" smtClean="0">
                <a:latin typeface="Times New Roman" panose="02020603050405020304" pitchFamily="18" charset="0"/>
                <a:cs typeface="Times New Roman" panose="02020603050405020304" pitchFamily="18" charset="0"/>
              </a:rPr>
              <a:t>train</a:t>
            </a:r>
            <a:r>
              <a:rPr lang="en-US" dirty="0" smtClean="0">
                <a:latin typeface="Times New Roman" panose="02020603050405020304" pitchFamily="18" charset="0"/>
                <a:cs typeface="Times New Roman" panose="02020603050405020304" pitchFamily="18" charset="0"/>
              </a:rPr>
              <a:t> or </a:t>
            </a:r>
            <a:r>
              <a:rPr lang="en-US" u="sng" dirty="0" smtClean="0">
                <a:latin typeface="Times New Roman" panose="02020603050405020304" pitchFamily="18" charset="0"/>
                <a:cs typeface="Times New Roman" panose="02020603050405020304" pitchFamily="18" charset="0"/>
              </a:rPr>
              <a:t>steamship</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New Inventions</a:t>
            </a:r>
          </a:p>
          <a:p>
            <a:pPr lvl="1"/>
            <a:r>
              <a:rPr lang="en-US" u="sng" dirty="0" smtClean="0">
                <a:latin typeface="Times New Roman" panose="02020603050405020304" pitchFamily="18" charset="0"/>
                <a:cs typeface="Times New Roman" panose="02020603050405020304" pitchFamily="18" charset="0"/>
              </a:rPr>
              <a:t>Telegraph </a:t>
            </a:r>
          </a:p>
          <a:p>
            <a:pPr lvl="1"/>
            <a:r>
              <a:rPr lang="en-US" u="sng" dirty="0" smtClean="0">
                <a:latin typeface="Times New Roman" panose="02020603050405020304" pitchFamily="18" charset="0"/>
                <a:cs typeface="Times New Roman" panose="02020603050405020304" pitchFamily="18" charset="0"/>
              </a:rPr>
              <a:t>Anesthetic</a:t>
            </a:r>
          </a:p>
          <a:p>
            <a:pPr lvl="1"/>
            <a:r>
              <a:rPr lang="en-US" u="sng" dirty="0" smtClean="0">
                <a:latin typeface="Times New Roman" panose="02020603050405020304" pitchFamily="18" charset="0"/>
                <a:cs typeface="Times New Roman" panose="02020603050405020304" pitchFamily="18" charset="0"/>
              </a:rPr>
              <a:t>Sewing machine</a:t>
            </a:r>
          </a:p>
          <a:p>
            <a:pPr lvl="1"/>
            <a:r>
              <a:rPr lang="en-US" dirty="0" smtClean="0">
                <a:latin typeface="Times New Roman" panose="02020603050405020304" pitchFamily="18" charset="0"/>
                <a:cs typeface="Times New Roman" panose="02020603050405020304" pitchFamily="18" charset="0"/>
              </a:rPr>
              <a:t>Speed of light measured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352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1"/>
          <p:cNvSpPr>
            <a:spLocks noChangeArrowheads="1"/>
          </p:cNvSpPr>
          <p:nvPr/>
        </p:nvSpPr>
        <p:spPr bwMode="auto">
          <a:xfrm>
            <a:off x="1408113" y="381000"/>
            <a:ext cx="7089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r>
              <a:rPr lang="en-US" altLang="en-US" sz="2400" b="1" i="1">
                <a:latin typeface="Verdana" panose="020B0604030504040204" pitchFamily="34" charset="0"/>
              </a:rPr>
              <a:t>What key factors allowed Britain to lead the way in the Industrial Revolution?</a:t>
            </a:r>
          </a:p>
        </p:txBody>
      </p:sp>
      <p:sp>
        <p:nvSpPr>
          <p:cNvPr id="5130" name="Rectangle 12"/>
          <p:cNvSpPr>
            <a:spLocks noChangeArrowheads="1"/>
          </p:cNvSpPr>
          <p:nvPr/>
        </p:nvSpPr>
        <p:spPr bwMode="auto">
          <a:xfrm>
            <a:off x="969963" y="1825625"/>
            <a:ext cx="7467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nSpc>
                <a:spcPct val="100000"/>
              </a:lnSpc>
              <a:spcBef>
                <a:spcPct val="0"/>
              </a:spcBef>
              <a:buFontTx/>
              <a:buNone/>
            </a:pPr>
            <a:r>
              <a:rPr lang="en-US" altLang="en-US">
                <a:latin typeface="Verdana" panose="020B0604030504040204" pitchFamily="34" charset="0"/>
              </a:rPr>
              <a:t>Changes in agricultural practices fueled population growth but </a:t>
            </a:r>
            <a:r>
              <a:rPr lang="en-US" altLang="en-US" u="sng">
                <a:latin typeface="Verdana" panose="020B0604030504040204" pitchFamily="34" charset="0"/>
              </a:rPr>
              <a:t>left many farmers homeless and jobless. The population boomed in the towns and </a:t>
            </a:r>
            <a:br>
              <a:rPr lang="en-US" altLang="en-US" u="sng">
                <a:latin typeface="Verdana" panose="020B0604030504040204" pitchFamily="34" charset="0"/>
              </a:rPr>
            </a:br>
            <a:r>
              <a:rPr lang="en-US" altLang="en-US" u="sng">
                <a:latin typeface="Verdana" panose="020B0604030504040204" pitchFamily="34" charset="0"/>
              </a:rPr>
              <a:t>cities as people migrated from rural areas. </a:t>
            </a:r>
            <a:br>
              <a:rPr lang="en-US" altLang="en-US" u="sng">
                <a:latin typeface="Verdana" panose="020B0604030504040204" pitchFamily="34" charset="0"/>
              </a:rPr>
            </a:br>
            <a:r>
              <a:rPr lang="en-US" altLang="en-US" u="sng">
                <a:latin typeface="Verdana" panose="020B0604030504040204" pitchFamily="34" charset="0"/>
              </a:rPr>
              <a:t>These migrants provided labor for factories and coal mines</a:t>
            </a:r>
            <a:r>
              <a:rPr lang="en-US" altLang="en-US">
                <a:latin typeface="Verdana" panose="020B0604030504040204" pitchFamily="34" charset="0"/>
              </a:rPr>
              <a:t>.</a:t>
            </a:r>
          </a:p>
        </p:txBody>
      </p:sp>
      <p:pic>
        <p:nvPicPr>
          <p:cNvPr id="4403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522288"/>
            <a:ext cx="52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Text Box 15"/>
          <p:cNvSpPr txBox="1">
            <a:spLocks noChangeArrowheads="1"/>
          </p:cNvSpPr>
          <p:nvPr/>
        </p:nvSpPr>
        <p:spPr bwMode="auto">
          <a:xfrm>
            <a:off x="969963" y="4038600"/>
            <a:ext cx="70913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nSpc>
                <a:spcPct val="100000"/>
              </a:lnSpc>
              <a:spcBef>
                <a:spcPct val="0"/>
              </a:spcBef>
              <a:buFontTx/>
              <a:buNone/>
            </a:pPr>
            <a:r>
              <a:rPr lang="en-US" altLang="en-US" u="sng">
                <a:solidFill>
                  <a:srgbClr val="0033CC"/>
                </a:solidFill>
                <a:latin typeface="Verdana" panose="020B0604030504040204" pitchFamily="34" charset="0"/>
              </a:rPr>
              <a:t>Population growth</a:t>
            </a:r>
            <a:r>
              <a:rPr lang="en-US" altLang="en-US">
                <a:solidFill>
                  <a:srgbClr val="0033CC"/>
                </a:solidFill>
                <a:latin typeface="Verdana" panose="020B0604030504040204" pitchFamily="34" charset="0"/>
              </a:rPr>
              <a:t> was one of several factors that led to the Industrial Revolution in Britain.</a:t>
            </a:r>
          </a:p>
        </p:txBody>
      </p:sp>
    </p:spTree>
    <p:extLst>
      <p:ext uri="{BB962C8B-B14F-4D97-AF65-F5344CB8AC3E}">
        <p14:creationId xmlns:p14="http://schemas.microsoft.com/office/powerpoint/2010/main" val="16545908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1000" fill="hold"/>
                                        <p:tgtEl>
                                          <p:spTgt spid="5130"/>
                                        </p:tgtEl>
                                        <p:attrNameLst>
                                          <p:attrName>ppt_x</p:attrName>
                                        </p:attrNameLst>
                                      </p:cBhvr>
                                      <p:tavLst>
                                        <p:tav tm="0">
                                          <p:val>
                                            <p:strVal val="#ppt_x"/>
                                          </p:val>
                                        </p:tav>
                                        <p:tav tm="100000">
                                          <p:val>
                                            <p:strVal val="#ppt_x"/>
                                          </p:val>
                                        </p:tav>
                                      </p:tavLst>
                                    </p:anim>
                                    <p:anim calcmode="lin" valueType="num">
                                      <p:cBhvr additive="base">
                                        <p:cTn id="8" dur="1000" fill="hold"/>
                                        <p:tgtEl>
                                          <p:spTgt spid="513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5135"/>
                                        </p:tgtEl>
                                        <p:attrNameLst>
                                          <p:attrName>style.visibility</p:attrName>
                                        </p:attrNameLst>
                                      </p:cBhvr>
                                      <p:to>
                                        <p:strVal val="visible"/>
                                      </p:to>
                                    </p:set>
                                    <p:anim calcmode="lin" valueType="num">
                                      <p:cBhvr additive="base">
                                        <p:cTn id="12" dur="1000" fill="hold"/>
                                        <p:tgtEl>
                                          <p:spTgt spid="5135"/>
                                        </p:tgtEl>
                                        <p:attrNameLst>
                                          <p:attrName>ppt_x</p:attrName>
                                        </p:attrNameLst>
                                      </p:cBhvr>
                                      <p:tavLst>
                                        <p:tav tm="0">
                                          <p:val>
                                            <p:strVal val="#ppt_x"/>
                                          </p:val>
                                        </p:tav>
                                        <p:tav tm="100000">
                                          <p:val>
                                            <p:strVal val="#ppt_x"/>
                                          </p:val>
                                        </p:tav>
                                      </p:tavLst>
                                    </p:anim>
                                    <p:anim calcmode="lin" valueType="num">
                                      <p:cBhvr additive="base">
                                        <p:cTn id="13" dur="1000" fill="hold"/>
                                        <p:tgtEl>
                                          <p:spTgt spid="5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46113" y="157163"/>
            <a:ext cx="7772400" cy="685800"/>
          </a:xfrm>
        </p:spPr>
        <p:txBody>
          <a:bodyPr>
            <a:normAutofit fontScale="90000"/>
          </a:bodyPr>
          <a:lstStyle/>
          <a:p>
            <a:r>
              <a:rPr lang="en-US" altLang="en-US" sz="2400" smtClean="0">
                <a:solidFill>
                  <a:srgbClr val="000000"/>
                </a:solidFill>
                <a:latin typeface="Times New Roman" panose="02020603050405020304" pitchFamily="18" charset="0"/>
                <a:cs typeface="Times New Roman" panose="02020603050405020304" pitchFamily="18" charset="0"/>
              </a:rPr>
              <a:t>Chapter 7 - The Industrial Revolution Begins (1750-1850)</a:t>
            </a:r>
            <a:br>
              <a:rPr lang="en-US" altLang="en-US" sz="2400" smtClean="0">
                <a:solidFill>
                  <a:srgbClr val="000000"/>
                </a:solidFill>
                <a:latin typeface="Times New Roman" panose="02020603050405020304" pitchFamily="18" charset="0"/>
                <a:cs typeface="Times New Roman" panose="02020603050405020304" pitchFamily="18" charset="0"/>
              </a:rPr>
            </a:br>
            <a:r>
              <a:rPr lang="en-US" altLang="en-US" sz="2400" smtClean="0">
                <a:solidFill>
                  <a:srgbClr val="000000"/>
                </a:solidFill>
                <a:latin typeface="Times New Roman" panose="02020603050405020304" pitchFamily="18" charset="0"/>
                <a:cs typeface="Times New Roman" panose="02020603050405020304" pitchFamily="18" charset="0"/>
              </a:rPr>
              <a:t>Section 3: Social Impact of the Industrial Revolution</a:t>
            </a:r>
          </a:p>
        </p:txBody>
      </p:sp>
      <p:pic>
        <p:nvPicPr>
          <p:cNvPr id="15363" name="Picture 5" descr="ch19_images_wh_se_p06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68400"/>
            <a:ext cx="387985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
          <p:cNvSpPr>
            <a:spLocks noChangeArrowheads="1"/>
          </p:cNvSpPr>
          <p:nvPr/>
        </p:nvSpPr>
        <p:spPr bwMode="auto">
          <a:xfrm>
            <a:off x="360363" y="1641475"/>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200">
                <a:solidFill>
                  <a:schemeClr val="tx1"/>
                </a:solidFill>
                <a:latin typeface="Verdana" panose="020B0604030504040204" pitchFamily="34" charset="0"/>
                <a:ea typeface="MS Pゴシック" charset="0"/>
                <a:cs typeface="MS Pゴシック" charset="0"/>
              </a:defRPr>
            </a:lvl1pPr>
            <a:lvl2pPr marL="742950" indent="-285750">
              <a:defRPr sz="2200">
                <a:solidFill>
                  <a:schemeClr val="tx1"/>
                </a:solidFill>
                <a:latin typeface="Verdana" panose="020B0604030504040204" pitchFamily="34" charset="0"/>
                <a:ea typeface="MS Pゴシック" charset="0"/>
                <a:cs typeface="MS Pゴシック" charset="0"/>
              </a:defRPr>
            </a:lvl2pPr>
            <a:lvl3pPr marL="1143000" indent="-228600">
              <a:defRPr sz="2200">
                <a:solidFill>
                  <a:schemeClr val="tx1"/>
                </a:solidFill>
                <a:latin typeface="Verdana" panose="020B0604030504040204" pitchFamily="34" charset="0"/>
                <a:ea typeface="MS Pゴシック" charset="0"/>
                <a:cs typeface="MS Pゴシック" charset="0"/>
              </a:defRPr>
            </a:lvl3pPr>
            <a:lvl4pPr marL="1600200" indent="-228600">
              <a:defRPr sz="2200">
                <a:solidFill>
                  <a:schemeClr val="tx1"/>
                </a:solidFill>
                <a:latin typeface="Verdana" panose="020B0604030504040204" pitchFamily="34" charset="0"/>
                <a:ea typeface="MS Pゴシック" charset="0"/>
                <a:cs typeface="MS Pゴシック" charset="0"/>
              </a:defRPr>
            </a:lvl4pPr>
            <a:lvl5pPr marL="2057400" indent="-22860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a:spcAft>
                <a:spcPts val="1588"/>
              </a:spcAft>
              <a:buFont typeface="Wingdings" panose="05000000000000000000" pitchFamily="2" charset="2"/>
              <a:buChar char="Ø"/>
            </a:pPr>
            <a:r>
              <a:rPr lang="en-US" altLang="en-US" sz="2000">
                <a:latin typeface="Times New Roman" panose="02020603050405020304" pitchFamily="18" charset="0"/>
                <a:cs typeface="Times New Roman" panose="02020603050405020304" pitchFamily="18" charset="0"/>
              </a:rPr>
              <a:t>Explain what caused urbanization and what life was like in the new industrial cities.</a:t>
            </a:r>
          </a:p>
          <a:p>
            <a:pPr>
              <a:spcAft>
                <a:spcPts val="1588"/>
              </a:spcAft>
              <a:buFont typeface="Wingdings" panose="05000000000000000000" pitchFamily="2" charset="2"/>
              <a:buChar char="Ø"/>
            </a:pPr>
            <a:r>
              <a:rPr lang="en-US" altLang="en-US" sz="2000">
                <a:latin typeface="Times New Roman" panose="02020603050405020304" pitchFamily="18" charset="0"/>
                <a:cs typeface="Times New Roman" panose="02020603050405020304" pitchFamily="18" charset="0"/>
              </a:rPr>
              <a:t>Compare and contrast the industrial working class and the new middle class.</a:t>
            </a:r>
          </a:p>
          <a:p>
            <a:pPr>
              <a:spcAft>
                <a:spcPts val="1588"/>
              </a:spcAft>
              <a:buFont typeface="Wingdings" panose="05000000000000000000" pitchFamily="2" charset="2"/>
              <a:buChar char="Ø"/>
            </a:pPr>
            <a:r>
              <a:rPr lang="en-US" altLang="en-US" sz="2000">
                <a:latin typeface="Times New Roman" panose="02020603050405020304" pitchFamily="18" charset="0"/>
                <a:cs typeface="Times New Roman" panose="02020603050405020304" pitchFamily="18" charset="0"/>
              </a:rPr>
              <a:t>Understand how the factory system and mines changed the way people worked.</a:t>
            </a:r>
          </a:p>
          <a:p>
            <a:pPr>
              <a:spcAft>
                <a:spcPts val="1588"/>
              </a:spcAft>
              <a:buFont typeface="Wingdings" panose="05000000000000000000" pitchFamily="2" charset="2"/>
              <a:buChar char="Ø"/>
            </a:pPr>
            <a:r>
              <a:rPr lang="en-US" altLang="en-US" sz="2000">
                <a:latin typeface="Times New Roman" panose="02020603050405020304" pitchFamily="18" charset="0"/>
                <a:cs typeface="Times New Roman" panose="02020603050405020304" pitchFamily="18" charset="0"/>
              </a:rPr>
              <a:t>Compare the costs and benefits of industrialization.</a:t>
            </a:r>
          </a:p>
        </p:txBody>
      </p:sp>
      <p:sp>
        <p:nvSpPr>
          <p:cNvPr id="15365" name="Rectangle 2"/>
          <p:cNvSpPr>
            <a:spLocks noChangeArrowheads="1"/>
          </p:cNvSpPr>
          <p:nvPr/>
        </p:nvSpPr>
        <p:spPr bwMode="auto">
          <a:xfrm>
            <a:off x="0" y="1168400"/>
            <a:ext cx="1335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anose="020B0604030504040204" pitchFamily="34" charset="0"/>
                <a:ea typeface="MS Pゴシック" charset="0"/>
                <a:cs typeface="MS Pゴシック" charset="0"/>
              </a:defRPr>
            </a:lvl1pPr>
            <a:lvl2pPr marL="742950" indent="-285750">
              <a:defRPr sz="2200">
                <a:solidFill>
                  <a:schemeClr val="tx1"/>
                </a:solidFill>
                <a:latin typeface="Verdana" panose="020B0604030504040204" pitchFamily="34" charset="0"/>
                <a:ea typeface="MS Pゴシック" charset="0"/>
                <a:cs typeface="MS Pゴシック" charset="0"/>
              </a:defRPr>
            </a:lvl2pPr>
            <a:lvl3pPr marL="1143000" indent="-228600">
              <a:defRPr sz="2200">
                <a:solidFill>
                  <a:schemeClr val="tx1"/>
                </a:solidFill>
                <a:latin typeface="Verdana" panose="020B0604030504040204" pitchFamily="34" charset="0"/>
                <a:ea typeface="MS Pゴシック" charset="0"/>
                <a:cs typeface="MS Pゴシック" charset="0"/>
              </a:defRPr>
            </a:lvl3pPr>
            <a:lvl4pPr marL="1600200" indent="-228600">
              <a:defRPr sz="2200">
                <a:solidFill>
                  <a:schemeClr val="tx1"/>
                </a:solidFill>
                <a:latin typeface="Verdana" panose="020B0604030504040204" pitchFamily="34" charset="0"/>
                <a:ea typeface="MS Pゴシック" charset="0"/>
                <a:cs typeface="MS Pゴシック" charset="0"/>
              </a:defRPr>
            </a:lvl4pPr>
            <a:lvl5pPr marL="2057400" indent="-22860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a:spcAft>
                <a:spcPts val="1588"/>
              </a:spcAft>
            </a:pPr>
            <a:r>
              <a:rPr lang="en-US" altLang="en-US" sz="2000" b="1" u="sng">
                <a:latin typeface="Times New Roman" panose="02020603050405020304" pitchFamily="18" charset="0"/>
                <a:cs typeface="Times New Roman" panose="02020603050405020304" pitchFamily="18" charset="0"/>
              </a:rPr>
              <a:t>Objectives</a:t>
            </a:r>
            <a:endParaRPr lang="en-US" altLang="en-US" sz="2000" b="1">
              <a:latin typeface="Times New Roman" panose="02020603050405020304" pitchFamily="18" charset="0"/>
              <a:cs typeface="Times New Roman" panose="02020603050405020304" pitchFamily="18" charset="0"/>
            </a:endParaRPr>
          </a:p>
        </p:txBody>
      </p:sp>
      <p:sp>
        <p:nvSpPr>
          <p:cNvPr id="15366" name="Rectangle 3"/>
          <p:cNvSpPr>
            <a:spLocks noChangeArrowheads="1"/>
          </p:cNvSpPr>
          <p:nvPr/>
        </p:nvSpPr>
        <p:spPr bwMode="auto">
          <a:xfrm>
            <a:off x="1154113" y="607695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ゴシック" charset="0"/>
                <a:cs typeface="MS Pゴシック" charset="0"/>
              </a:defRPr>
            </a:lvl1pPr>
            <a:lvl2pPr marL="742950" indent="-285750">
              <a:defRPr sz="2200">
                <a:solidFill>
                  <a:schemeClr val="tx1"/>
                </a:solidFill>
                <a:latin typeface="Verdana" panose="020B0604030504040204" pitchFamily="34" charset="0"/>
                <a:ea typeface="MS Pゴシック" charset="0"/>
                <a:cs typeface="MS Pゴシック" charset="0"/>
              </a:defRPr>
            </a:lvl2pPr>
            <a:lvl3pPr marL="1143000" indent="-228600">
              <a:defRPr sz="2200">
                <a:solidFill>
                  <a:schemeClr val="tx1"/>
                </a:solidFill>
                <a:latin typeface="Verdana" panose="020B0604030504040204" pitchFamily="34" charset="0"/>
                <a:ea typeface="MS Pゴシック" charset="0"/>
                <a:cs typeface="MS Pゴシック" charset="0"/>
              </a:defRPr>
            </a:lvl3pPr>
            <a:lvl4pPr marL="1600200" indent="-228600">
              <a:defRPr sz="2200">
                <a:solidFill>
                  <a:schemeClr val="tx1"/>
                </a:solidFill>
                <a:latin typeface="Verdana" panose="020B0604030504040204" pitchFamily="34" charset="0"/>
                <a:ea typeface="MS Pゴシック" charset="0"/>
                <a:cs typeface="MS Pゴシック" charset="0"/>
              </a:defRPr>
            </a:lvl4pPr>
            <a:lvl5pPr marL="2057400" indent="-22860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eaLnBrk="1" hangingPunct="1"/>
            <a:r>
              <a:rPr lang="en-US" altLang="en-US" sz="2400" b="1" i="1">
                <a:latin typeface="Times New Roman" panose="02020603050405020304" pitchFamily="18" charset="0"/>
                <a:cs typeface="Times New Roman" panose="02020603050405020304" pitchFamily="18" charset="0"/>
              </a:rPr>
              <a:t>What were the social effects of the Industrial Revolution?</a:t>
            </a:r>
          </a:p>
        </p:txBody>
      </p:sp>
      <p:pic>
        <p:nvPicPr>
          <p:cNvPr id="1536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6005513"/>
            <a:ext cx="5302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866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latin typeface="Times New Roman" panose="02020603050405020304" pitchFamily="18" charset="0"/>
                <a:cs typeface="Times New Roman" panose="02020603050405020304" pitchFamily="18" charset="0"/>
              </a:rPr>
              <a:t>Social Impact of the Industrial Revolution</a:t>
            </a:r>
            <a:endParaRPr lang="en-US" sz="3600"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8200" y="1600200"/>
            <a:ext cx="7467600" cy="467820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The Industrial Revolution brought </a:t>
            </a:r>
            <a:r>
              <a:rPr lang="en-US" sz="2400" u="sng" dirty="0" smtClean="0">
                <a:latin typeface="Times New Roman" panose="02020603050405020304" pitchFamily="18" charset="0"/>
                <a:cs typeface="Times New Roman" panose="02020603050405020304" pitchFamily="18" charset="0"/>
              </a:rPr>
              <a:t>great riches to most of the entrepreneurs </a:t>
            </a:r>
            <a:r>
              <a:rPr lang="en-US" sz="2400" dirty="0" smtClean="0">
                <a:latin typeface="Times New Roman" panose="02020603050405020304" pitchFamily="18" charset="0"/>
                <a:cs typeface="Times New Roman" panose="02020603050405020304" pitchFamily="18" charset="0"/>
              </a:rPr>
              <a:t>who helped set it in motion.  For the </a:t>
            </a:r>
            <a:r>
              <a:rPr lang="en-US" sz="2400" u="sng" dirty="0" smtClean="0">
                <a:latin typeface="Times New Roman" panose="02020603050405020304" pitchFamily="18" charset="0"/>
                <a:cs typeface="Times New Roman" panose="02020603050405020304" pitchFamily="18" charset="0"/>
              </a:rPr>
              <a:t>millions of workers </a:t>
            </a:r>
            <a:r>
              <a:rPr lang="en-US" sz="2400" dirty="0" smtClean="0">
                <a:latin typeface="Times New Roman" panose="02020603050405020304" pitchFamily="18" charset="0"/>
                <a:cs typeface="Times New Roman" panose="02020603050405020304" pitchFamily="18" charset="0"/>
              </a:rPr>
              <a:t>who crowded into the new factories, however, the industrial age brought </a:t>
            </a:r>
            <a:r>
              <a:rPr lang="en-US" sz="2400" u="sng" dirty="0" smtClean="0">
                <a:latin typeface="Times New Roman" panose="02020603050405020304" pitchFamily="18" charset="0"/>
                <a:cs typeface="Times New Roman" panose="02020603050405020304" pitchFamily="18" charset="0"/>
              </a:rPr>
              <a:t>poverty</a:t>
            </a:r>
            <a:r>
              <a:rPr lang="en-US" sz="2400" dirty="0" smtClean="0">
                <a:latin typeface="Times New Roman" panose="02020603050405020304" pitchFamily="18" charset="0"/>
                <a:cs typeface="Times New Roman" panose="02020603050405020304" pitchFamily="18" charset="0"/>
              </a:rPr>
              <a:t> and </a:t>
            </a:r>
            <a:r>
              <a:rPr lang="en-US" sz="2400" u="sng" dirty="0" smtClean="0">
                <a:latin typeface="Times New Roman" panose="02020603050405020304" pitchFamily="18" charset="0"/>
                <a:cs typeface="Times New Roman" panose="02020603050405020304" pitchFamily="18" charset="0"/>
              </a:rPr>
              <a:t>harsh living conditions.</a:t>
            </a:r>
          </a:p>
          <a:p>
            <a:endParaRPr lang="en-US" sz="10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In time, reforms would curb many of the worse abuses of the early industrial age in Europe and the Americas.  As </a:t>
            </a:r>
            <a:r>
              <a:rPr lang="en-US" sz="2400" u="sng" dirty="0" smtClean="0">
                <a:latin typeface="Times New Roman" panose="02020603050405020304" pitchFamily="18" charset="0"/>
                <a:cs typeface="Times New Roman" panose="02020603050405020304" pitchFamily="18" charset="0"/>
              </a:rPr>
              <a:t>standards of living increased</a:t>
            </a:r>
            <a:r>
              <a:rPr lang="en-US" sz="2400" dirty="0" smtClean="0">
                <a:latin typeface="Times New Roman" panose="02020603050405020304" pitchFamily="18" charset="0"/>
                <a:cs typeface="Times New Roman" panose="02020603050405020304" pitchFamily="18" charset="0"/>
              </a:rPr>
              <a:t>, people at </a:t>
            </a:r>
            <a:r>
              <a:rPr lang="en-US" sz="2400" u="sng" dirty="0" smtClean="0">
                <a:latin typeface="Times New Roman" panose="02020603050405020304" pitchFamily="18" charset="0"/>
                <a:cs typeface="Times New Roman" panose="02020603050405020304" pitchFamily="18" charset="0"/>
              </a:rPr>
              <a:t>all levels of society</a:t>
            </a:r>
            <a:r>
              <a:rPr lang="en-US" sz="2400" dirty="0" smtClean="0">
                <a:latin typeface="Times New Roman" panose="02020603050405020304" pitchFamily="18" charset="0"/>
                <a:cs typeface="Times New Roman" panose="02020603050405020304" pitchFamily="18" charset="0"/>
              </a:rPr>
              <a:t> would </a:t>
            </a:r>
            <a:r>
              <a:rPr lang="en-US" sz="2400" u="sng" dirty="0" smtClean="0">
                <a:latin typeface="Times New Roman" panose="02020603050405020304" pitchFamily="18" charset="0"/>
                <a:cs typeface="Times New Roman" panose="02020603050405020304" pitchFamily="18" charset="0"/>
              </a:rPr>
              <a:t>benefit</a:t>
            </a:r>
            <a:r>
              <a:rPr lang="en-US" sz="2400" dirty="0" smtClean="0">
                <a:latin typeface="Times New Roman" panose="02020603050405020304" pitchFamily="18" charset="0"/>
                <a:cs typeface="Times New Roman" panose="02020603050405020304" pitchFamily="18" charset="0"/>
              </a:rPr>
              <a:t> from industrialization.  Until then, working people would suffer with </a:t>
            </a:r>
            <a:r>
              <a:rPr lang="en-US" sz="2400" u="sng" dirty="0" smtClean="0">
                <a:latin typeface="Times New Roman" panose="02020603050405020304" pitchFamily="18" charset="0"/>
                <a:cs typeface="Times New Roman" panose="02020603050405020304" pitchFamily="18" charset="0"/>
              </a:rPr>
              <a:t>dangerous working conditions</a:t>
            </a:r>
            <a:r>
              <a:rPr lang="en-US" sz="2400" dirty="0" smtClean="0">
                <a:latin typeface="Times New Roman" panose="02020603050405020304" pitchFamily="18" charset="0"/>
                <a:cs typeface="Times New Roman" panose="02020603050405020304" pitchFamily="18" charset="0"/>
              </a:rPr>
              <a:t>; unsafe, unsanitary, and overcrowded housing; and </a:t>
            </a:r>
            <a:r>
              <a:rPr lang="en-US" sz="2400" u="sng" dirty="0" smtClean="0">
                <a:latin typeface="Times New Roman" panose="02020603050405020304" pitchFamily="18" charset="0"/>
                <a:cs typeface="Times New Roman" panose="02020603050405020304" pitchFamily="18" charset="0"/>
              </a:rPr>
              <a:t>unrelenting poverty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077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latin typeface="Times New Roman" panose="02020603050405020304" pitchFamily="18" charset="0"/>
                <a:cs typeface="Times New Roman" panose="02020603050405020304" pitchFamily="18" charset="0"/>
              </a:rPr>
              <a:t>People Move to New Industrial Cities  </a:t>
            </a:r>
            <a:endParaRPr lang="en-US" sz="4000"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90600" y="1600200"/>
            <a:ext cx="7239000"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Industrial Revolution brought rapid </a:t>
            </a:r>
            <a:r>
              <a:rPr lang="en-US" sz="2800" b="1" i="1" dirty="0" smtClean="0">
                <a:latin typeface="Times New Roman" panose="02020603050405020304" pitchFamily="18" charset="0"/>
                <a:cs typeface="Times New Roman" panose="02020603050405020304" pitchFamily="18" charset="0"/>
              </a:rPr>
              <a:t>urbanization</a:t>
            </a:r>
            <a:r>
              <a:rPr lang="en-US" sz="2800" dirty="0" smtClean="0">
                <a:latin typeface="Times New Roman" panose="02020603050405020304" pitchFamily="18" charset="0"/>
                <a:cs typeface="Times New Roman" panose="02020603050405020304" pitchFamily="18" charset="0"/>
              </a:rPr>
              <a:t>, </a:t>
            </a:r>
            <a:r>
              <a:rPr lang="en-US" sz="2800" u="sng" dirty="0" smtClean="0">
                <a:latin typeface="Times New Roman" panose="02020603050405020304" pitchFamily="18" charset="0"/>
                <a:cs typeface="Times New Roman" panose="02020603050405020304" pitchFamily="18" charset="0"/>
              </a:rPr>
              <a:t>or the movement of people to cities.</a:t>
            </a:r>
          </a:p>
          <a:p>
            <a:endParaRPr lang="en-US" sz="1400" u="sng" dirty="0" smtClean="0"/>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Changes in </a:t>
            </a:r>
            <a:r>
              <a:rPr lang="en-US" sz="2800" u="sng" dirty="0" smtClean="0">
                <a:latin typeface="Times New Roman" panose="02020603050405020304" pitchFamily="18" charset="0"/>
                <a:cs typeface="Times New Roman" panose="02020603050405020304" pitchFamily="18" charset="0"/>
              </a:rPr>
              <a:t>farming</a:t>
            </a:r>
            <a:r>
              <a:rPr lang="en-US" sz="2800" dirty="0" smtClean="0">
                <a:latin typeface="Times New Roman" panose="02020603050405020304" pitchFamily="18" charset="0"/>
                <a:cs typeface="Times New Roman" panose="02020603050405020304" pitchFamily="18" charset="0"/>
              </a:rPr>
              <a:t>, </a:t>
            </a:r>
            <a:r>
              <a:rPr lang="en-US" sz="2800" u="sng" dirty="0" smtClean="0">
                <a:latin typeface="Times New Roman" panose="02020603050405020304" pitchFamily="18" charset="0"/>
                <a:cs typeface="Times New Roman" panose="02020603050405020304" pitchFamily="18" charset="0"/>
              </a:rPr>
              <a:t>soaring population growth</a:t>
            </a:r>
            <a:r>
              <a:rPr lang="en-US" sz="2800" dirty="0" smtClean="0">
                <a:latin typeface="Times New Roman" panose="02020603050405020304" pitchFamily="18" charset="0"/>
                <a:cs typeface="Times New Roman" panose="02020603050405020304" pitchFamily="18" charset="0"/>
              </a:rPr>
              <a:t>, and an ever increasing </a:t>
            </a:r>
            <a:r>
              <a:rPr lang="en-US" sz="2800" u="sng" dirty="0" smtClean="0">
                <a:latin typeface="Times New Roman" panose="02020603050405020304" pitchFamily="18" charset="0"/>
                <a:cs typeface="Times New Roman" panose="02020603050405020304" pitchFamily="18" charset="0"/>
              </a:rPr>
              <a:t>demand for workers </a:t>
            </a:r>
            <a:r>
              <a:rPr lang="en-US" sz="2800" dirty="0" smtClean="0">
                <a:latin typeface="Times New Roman" panose="02020603050405020304" pitchFamily="18" charset="0"/>
                <a:cs typeface="Times New Roman" panose="02020603050405020304" pitchFamily="18" charset="0"/>
              </a:rPr>
              <a:t>led to city growth.</a:t>
            </a:r>
          </a:p>
          <a:p>
            <a:endParaRPr lang="en-US"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Almost overnight, small towns around </a:t>
            </a:r>
            <a:r>
              <a:rPr lang="en-US" sz="2800" u="sng" dirty="0" smtClean="0">
                <a:latin typeface="Times New Roman" panose="02020603050405020304" pitchFamily="18" charset="0"/>
                <a:cs typeface="Times New Roman" panose="02020603050405020304" pitchFamily="18" charset="0"/>
              </a:rPr>
              <a:t>coal</a:t>
            </a:r>
            <a:r>
              <a:rPr lang="en-US" sz="2800" dirty="0" smtClean="0">
                <a:latin typeface="Times New Roman" panose="02020603050405020304" pitchFamily="18" charset="0"/>
                <a:cs typeface="Times New Roman" panose="02020603050405020304" pitchFamily="18" charset="0"/>
              </a:rPr>
              <a:t> or </a:t>
            </a:r>
            <a:r>
              <a:rPr lang="en-US" sz="2800" u="sng" dirty="0" smtClean="0">
                <a:latin typeface="Times New Roman" panose="02020603050405020304" pitchFamily="18" charset="0"/>
                <a:cs typeface="Times New Roman" panose="02020603050405020304" pitchFamily="18" charset="0"/>
              </a:rPr>
              <a:t>iron mines </a:t>
            </a:r>
            <a:r>
              <a:rPr lang="en-US" sz="2800" dirty="0" smtClean="0">
                <a:latin typeface="Times New Roman" panose="02020603050405020304" pitchFamily="18" charset="0"/>
                <a:cs typeface="Times New Roman" panose="02020603050405020304" pitchFamily="18" charset="0"/>
              </a:rPr>
              <a:t>mushroomed into cities.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210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smtClean="0">
                <a:latin typeface="Times New Roman" panose="02020603050405020304" pitchFamily="18" charset="0"/>
                <a:cs typeface="Times New Roman" panose="02020603050405020304" pitchFamily="18" charset="0"/>
              </a:rPr>
              <a:t>New Social Classes Emerge</a:t>
            </a:r>
            <a:endParaRPr lang="en-US"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914400"/>
            <a:ext cx="8201891" cy="6124754"/>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Those who benefited the most from the Industrial Revolution were the entrepreneurs who set it in motion. (Wealthy)</a:t>
            </a:r>
          </a:p>
          <a:p>
            <a:pPr algn="ctr"/>
            <a:r>
              <a:rPr lang="en-US" sz="2000" b="1" u="sng" dirty="0" smtClean="0">
                <a:latin typeface="Times New Roman" panose="02020603050405020304" pitchFamily="18" charset="0"/>
                <a:cs typeface="Times New Roman" panose="02020603050405020304" pitchFamily="18" charset="0"/>
              </a:rPr>
              <a:t>Industrial Middle Class</a:t>
            </a:r>
          </a:p>
          <a:p>
            <a:endParaRPr lang="en-US" sz="800" b="1" u="sng"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u="sng" dirty="0" smtClean="0">
                <a:latin typeface="Times New Roman" panose="02020603050405020304" pitchFamily="18" charset="0"/>
                <a:cs typeface="Times New Roman" panose="02020603050405020304" pitchFamily="18" charset="0"/>
              </a:rPr>
              <a:t>Owned</a:t>
            </a:r>
            <a:r>
              <a:rPr lang="en-US" sz="2000" dirty="0" smtClean="0">
                <a:latin typeface="Times New Roman" panose="02020603050405020304" pitchFamily="18" charset="0"/>
                <a:cs typeface="Times New Roman" panose="02020603050405020304" pitchFamily="18" charset="0"/>
              </a:rPr>
              <a:t> and </a:t>
            </a:r>
            <a:r>
              <a:rPr lang="en-US" sz="2000" u="sng" dirty="0" smtClean="0">
                <a:latin typeface="Times New Roman" panose="02020603050405020304" pitchFamily="18" charset="0"/>
                <a:cs typeface="Times New Roman" panose="02020603050405020304" pitchFamily="18" charset="0"/>
              </a:rPr>
              <a:t>operated</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new factories, mines, and railroads - other industrials.</a:t>
            </a:r>
          </a:p>
          <a:p>
            <a:pPr marL="285750" indent="-285750">
              <a:buFont typeface="Arial" panose="020B0604020202020204" pitchFamily="34" charset="0"/>
              <a:buChar char="•"/>
            </a:pPr>
            <a:r>
              <a:rPr lang="en-US" sz="2000" u="sng" dirty="0" smtClean="0">
                <a:latin typeface="Times New Roman" panose="02020603050405020304" pitchFamily="18" charset="0"/>
                <a:cs typeface="Times New Roman" panose="02020603050405020304" pitchFamily="18" charset="0"/>
              </a:rPr>
              <a:t>Comfortable Lifestyle </a:t>
            </a:r>
          </a:p>
          <a:p>
            <a:pPr marL="285750" indent="-285750">
              <a:buFont typeface="Arial" panose="020B0604020202020204" pitchFamily="34" charset="0"/>
              <a:buChar char="•"/>
            </a:pPr>
            <a:r>
              <a:rPr lang="en-US" sz="2000" u="sng" dirty="0" smtClean="0">
                <a:latin typeface="Times New Roman" panose="02020603050405020304" pitchFamily="18" charset="0"/>
                <a:cs typeface="Times New Roman" panose="02020603050405020304" pitchFamily="18" charset="0"/>
              </a:rPr>
              <a:t>Bourgeoisie </a:t>
            </a:r>
            <a:r>
              <a:rPr lang="en-US" sz="2000" dirty="0" smtClean="0">
                <a:latin typeface="Times New Roman" panose="02020603050405020304" pitchFamily="18" charset="0"/>
                <a:cs typeface="Times New Roman" panose="02020603050405020304" pitchFamily="18" charset="0"/>
              </a:rPr>
              <a:t>or </a:t>
            </a:r>
            <a:r>
              <a:rPr lang="en-US" sz="2000" u="sng" dirty="0" smtClean="0">
                <a:latin typeface="Times New Roman" panose="02020603050405020304" pitchFamily="18" charset="0"/>
                <a:cs typeface="Times New Roman" panose="02020603050405020304" pitchFamily="18" charset="0"/>
              </a:rPr>
              <a:t>“middle class”</a:t>
            </a:r>
            <a:r>
              <a:rPr lang="en-US" sz="2000" dirty="0" smtClean="0">
                <a:latin typeface="Times New Roman" panose="02020603050405020304" pitchFamily="18" charset="0"/>
                <a:cs typeface="Times New Roman" panose="02020603050405020304" pitchFamily="18" charset="0"/>
              </a:rPr>
              <a:t>- whose members came from varied backgrounds.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Some were merchants who invested their growing profits in factories.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Others were </a:t>
            </a:r>
            <a:r>
              <a:rPr lang="en-US" sz="2000" u="sng" dirty="0" smtClean="0">
                <a:latin typeface="Times New Roman" panose="02020603050405020304" pitchFamily="18" charset="0"/>
                <a:cs typeface="Times New Roman" panose="02020603050405020304" pitchFamily="18" charset="0"/>
              </a:rPr>
              <a:t>inventors</a:t>
            </a:r>
            <a:r>
              <a:rPr lang="en-US" sz="2000" dirty="0" smtClean="0">
                <a:latin typeface="Times New Roman" panose="02020603050405020304" pitchFamily="18" charset="0"/>
                <a:cs typeface="Times New Roman" panose="02020603050405020304" pitchFamily="18" charset="0"/>
              </a:rPr>
              <a:t> or </a:t>
            </a:r>
            <a:r>
              <a:rPr lang="en-US" sz="2000" u="sng" dirty="0" smtClean="0">
                <a:latin typeface="Times New Roman" panose="02020603050405020304" pitchFamily="18" charset="0"/>
                <a:cs typeface="Times New Roman" panose="02020603050405020304" pitchFamily="18" charset="0"/>
              </a:rPr>
              <a:t>skilled artisans</a:t>
            </a:r>
            <a:r>
              <a:rPr lang="en-US" sz="2000" dirty="0" smtClean="0">
                <a:latin typeface="Times New Roman" panose="02020603050405020304" pitchFamily="18" charset="0"/>
                <a:cs typeface="Times New Roman" panose="02020603050405020304" pitchFamily="18" charset="0"/>
              </a:rPr>
              <a:t> who developed new technologies.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Some rose from “</a:t>
            </a:r>
            <a:r>
              <a:rPr lang="en-US" sz="2000" u="sng" dirty="0" smtClean="0">
                <a:latin typeface="Times New Roman" panose="02020603050405020304" pitchFamily="18" charset="0"/>
                <a:cs typeface="Times New Roman" panose="02020603050405020304" pitchFamily="18" charset="0"/>
              </a:rPr>
              <a:t>rags to riches</a:t>
            </a:r>
            <a:r>
              <a:rPr lang="en-US" sz="2000" dirty="0" smtClean="0">
                <a:latin typeface="Times New Roman" panose="02020603050405020304" pitchFamily="18" charset="0"/>
                <a:cs typeface="Times New Roman" panose="02020603050405020304" pitchFamily="18" charset="0"/>
              </a:rPr>
              <a:t>” (greatly admired).</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Lived in </a:t>
            </a:r>
            <a:r>
              <a:rPr lang="en-US" sz="2000" u="sng" dirty="0" smtClean="0">
                <a:latin typeface="Times New Roman" panose="02020603050405020304" pitchFamily="18" charset="0"/>
                <a:cs typeface="Times New Roman" panose="02020603050405020304" pitchFamily="18" charset="0"/>
              </a:rPr>
              <a:t>well-furnished</a:t>
            </a:r>
            <a:r>
              <a:rPr lang="en-US"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spacious homes </a:t>
            </a:r>
            <a:r>
              <a:rPr lang="en-US" sz="2000" dirty="0" smtClean="0">
                <a:latin typeface="Times New Roman" panose="02020603050405020304" pitchFamily="18" charset="0"/>
                <a:cs typeface="Times New Roman" panose="02020603050405020304" pitchFamily="18" charset="0"/>
              </a:rPr>
              <a:t>on paved streets and had a ready </a:t>
            </a:r>
            <a:r>
              <a:rPr lang="en-US" sz="2000" u="sng" dirty="0" smtClean="0">
                <a:latin typeface="Times New Roman" panose="02020603050405020304" pitchFamily="18" charset="0"/>
                <a:cs typeface="Times New Roman" panose="02020603050405020304" pitchFamily="18" charset="0"/>
              </a:rPr>
              <a:t>supply of water</a:t>
            </a:r>
            <a:r>
              <a:rPr lang="en-US"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Fancy clothing and ate well.</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Took </a:t>
            </a:r>
            <a:r>
              <a:rPr lang="en-US" sz="2000" u="sng" dirty="0" smtClean="0">
                <a:latin typeface="Times New Roman" panose="02020603050405020304" pitchFamily="18" charset="0"/>
                <a:cs typeface="Times New Roman" panose="02020603050405020304" pitchFamily="18" charset="0"/>
              </a:rPr>
              <a:t>pride in their hard work </a:t>
            </a:r>
            <a:r>
              <a:rPr lang="en-US" sz="2000" dirty="0" smtClean="0">
                <a:latin typeface="Times New Roman" panose="02020603050405020304" pitchFamily="18" charset="0"/>
                <a:cs typeface="Times New Roman" panose="02020603050405020304" pitchFamily="18" charset="0"/>
              </a:rPr>
              <a:t>and their determination to “</a:t>
            </a:r>
            <a:r>
              <a:rPr lang="en-US" sz="2000" u="sng" dirty="0" smtClean="0">
                <a:latin typeface="Times New Roman" panose="02020603050405020304" pitchFamily="18" charset="0"/>
                <a:cs typeface="Times New Roman" panose="02020603050405020304" pitchFamily="18" charset="0"/>
              </a:rPr>
              <a:t>get ahead</a:t>
            </a:r>
            <a:r>
              <a:rPr lang="en-US"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Few had sympathy for the poor.</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Women did NOT </a:t>
            </a:r>
            <a:r>
              <a:rPr lang="en-US" sz="2000" u="sng" dirty="0" smtClean="0">
                <a:latin typeface="Times New Roman" panose="02020603050405020304" pitchFamily="18" charset="0"/>
                <a:cs typeface="Times New Roman" panose="02020603050405020304" pitchFamily="18" charset="0"/>
              </a:rPr>
              <a:t>leave the home to work</a:t>
            </a:r>
            <a:r>
              <a:rPr lang="en-US" sz="2000" dirty="0" smtClean="0">
                <a:latin typeface="Times New Roman" panose="02020603050405020304" pitchFamily="18" charset="0"/>
                <a:cs typeface="Times New Roman" panose="02020603050405020304" pitchFamily="18" charset="0"/>
              </a:rPr>
              <a:t> but instead focused on </a:t>
            </a:r>
            <a:r>
              <a:rPr lang="en-US" sz="2000" u="sng" dirty="0" smtClean="0">
                <a:latin typeface="Times New Roman" panose="02020603050405020304" pitchFamily="18" charset="0"/>
                <a:cs typeface="Times New Roman" panose="02020603050405020304" pitchFamily="18" charset="0"/>
              </a:rPr>
              <a:t>rising children</a:t>
            </a:r>
            <a:r>
              <a:rPr lang="en-US"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4078439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anose="02020603050405020304" pitchFamily="18" charset="0"/>
                <a:cs typeface="Times New Roman" panose="02020603050405020304" pitchFamily="18" charset="0"/>
              </a:rPr>
              <a:t>The Industrial Working Class </a:t>
            </a:r>
            <a:endParaRPr lang="en-US"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33400" y="1295400"/>
            <a:ext cx="8153400" cy="5109091"/>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vast number of poor struggled to survive in foul-smelling slums.</a:t>
            </a:r>
          </a:p>
          <a:p>
            <a:endParaRPr lang="en-US" sz="1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They were packed into tiny rooms in </a:t>
            </a:r>
            <a:r>
              <a:rPr lang="en-US" sz="2400" b="1" i="1" u="sng" dirty="0" smtClean="0">
                <a:latin typeface="Times New Roman" panose="02020603050405020304" pitchFamily="18" charset="0"/>
                <a:cs typeface="Times New Roman" panose="02020603050405020304" pitchFamily="18" charset="0"/>
              </a:rPr>
              <a:t>tenements</a:t>
            </a:r>
            <a:r>
              <a:rPr lang="en-US" sz="2400" dirty="0" smtClean="0">
                <a:latin typeface="Times New Roman" panose="02020603050405020304" pitchFamily="18" charset="0"/>
                <a:cs typeface="Times New Roman" panose="02020603050405020304" pitchFamily="18" charset="0"/>
              </a:rPr>
              <a:t>, or </a:t>
            </a:r>
            <a:r>
              <a:rPr lang="en-US" sz="2400" u="sng" dirty="0" smtClean="0">
                <a:latin typeface="Times New Roman" panose="02020603050405020304" pitchFamily="18" charset="0"/>
                <a:cs typeface="Times New Roman" panose="02020603050405020304" pitchFamily="18" charset="0"/>
              </a:rPr>
              <a:t>multistory buildings divided into apartments.</a:t>
            </a:r>
          </a:p>
          <a:p>
            <a:endParaRPr lang="en-US" sz="1000" u="sng" dirty="0" smtClean="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r>
              <a:rPr lang="en-US" sz="2400" u="sng" dirty="0" smtClean="0">
                <a:latin typeface="Times New Roman" panose="02020603050405020304" pitchFamily="18" charset="0"/>
                <a:cs typeface="Times New Roman" panose="02020603050405020304" pitchFamily="18" charset="0"/>
              </a:rPr>
              <a:t>No running water, </a:t>
            </a:r>
            <a:r>
              <a:rPr lang="en-US" sz="2400" dirty="0" smtClean="0">
                <a:latin typeface="Times New Roman" panose="02020603050405020304" pitchFamily="18" charset="0"/>
                <a:cs typeface="Times New Roman" panose="02020603050405020304" pitchFamily="18" charset="0"/>
              </a:rPr>
              <a:t>only community pumps.</a:t>
            </a:r>
          </a:p>
          <a:p>
            <a:pPr lvl="2"/>
            <a:endParaRPr lang="en-US" sz="1400" dirty="0" smtClean="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r>
              <a:rPr lang="en-US" sz="2400" u="sng" dirty="0" smtClean="0">
                <a:latin typeface="Times New Roman" panose="02020603050405020304" pitchFamily="18" charset="0"/>
                <a:cs typeface="Times New Roman" panose="02020603050405020304" pitchFamily="18" charset="0"/>
              </a:rPr>
              <a:t>No sewage or sanitation system</a:t>
            </a:r>
            <a:r>
              <a:rPr lang="en-US" sz="2400" dirty="0" smtClean="0">
                <a:latin typeface="Times New Roman" panose="02020603050405020304" pitchFamily="18" charset="0"/>
                <a:cs typeface="Times New Roman" panose="02020603050405020304" pitchFamily="18" charset="0"/>
              </a:rPr>
              <a:t>, so wastes and garbage </a:t>
            </a:r>
            <a:r>
              <a:rPr lang="en-US" sz="2400" u="sng" dirty="0" smtClean="0">
                <a:latin typeface="Times New Roman" panose="02020603050405020304" pitchFamily="18" charset="0"/>
                <a:cs typeface="Times New Roman" panose="02020603050405020304" pitchFamily="18" charset="0"/>
              </a:rPr>
              <a:t>rotted in the streets</a:t>
            </a:r>
            <a:r>
              <a:rPr lang="en-US" sz="2400" dirty="0" smtClean="0">
                <a:latin typeface="Times New Roman" panose="02020603050405020304" pitchFamily="18" charset="0"/>
                <a:cs typeface="Times New Roman" panose="02020603050405020304" pitchFamily="18" charset="0"/>
              </a:rPr>
              <a:t>.</a:t>
            </a:r>
          </a:p>
          <a:p>
            <a:pPr lvl="2"/>
            <a:endParaRPr lang="en-US" sz="1400" dirty="0" smtClean="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r>
              <a:rPr lang="en-US" sz="2400" u="sng" dirty="0" smtClean="0">
                <a:latin typeface="Times New Roman" panose="02020603050405020304" pitchFamily="18" charset="0"/>
                <a:cs typeface="Times New Roman" panose="02020603050405020304" pitchFamily="18" charset="0"/>
              </a:rPr>
              <a:t>Sewage dumped into rivers</a:t>
            </a:r>
            <a:r>
              <a:rPr lang="en-US" sz="2400" dirty="0" smtClean="0">
                <a:latin typeface="Times New Roman" panose="02020603050405020304" pitchFamily="18" charset="0"/>
                <a:cs typeface="Times New Roman" panose="02020603050405020304" pitchFamily="18" charset="0"/>
              </a:rPr>
              <a:t>, which created an overwhelming stench and </a:t>
            </a:r>
            <a:r>
              <a:rPr lang="en-US" sz="2400" u="sng" dirty="0" smtClean="0">
                <a:latin typeface="Times New Roman" panose="02020603050405020304" pitchFamily="18" charset="0"/>
                <a:cs typeface="Times New Roman" panose="02020603050405020304" pitchFamily="18" charset="0"/>
              </a:rPr>
              <a:t>contaminated drinking water</a:t>
            </a:r>
            <a:r>
              <a:rPr lang="en-US" sz="2400" dirty="0" smtClean="0">
                <a:latin typeface="Times New Roman" panose="02020603050405020304" pitchFamily="18" charset="0"/>
                <a:cs typeface="Times New Roman" panose="02020603050405020304" pitchFamily="18" charset="0"/>
              </a:rPr>
              <a:t> that led to the </a:t>
            </a:r>
            <a:r>
              <a:rPr lang="en-US" sz="2400" u="sng" dirty="0" smtClean="0">
                <a:latin typeface="Times New Roman" panose="02020603050405020304" pitchFamily="18" charset="0"/>
                <a:cs typeface="Times New Roman" panose="02020603050405020304" pitchFamily="18" charset="0"/>
              </a:rPr>
              <a:t>spread of diseases</a:t>
            </a:r>
            <a:r>
              <a:rPr lang="en-US" sz="2400" dirty="0" smtClean="0">
                <a:latin typeface="Times New Roman" panose="02020603050405020304" pitchFamily="18" charset="0"/>
                <a:cs typeface="Times New Roman" panose="02020603050405020304" pitchFamily="18" charset="0"/>
              </a:rPr>
              <a:t>, such as, cholera.		</a:t>
            </a:r>
          </a:p>
        </p:txBody>
      </p:sp>
    </p:spTree>
    <p:extLst>
      <p:ext uri="{BB962C8B-B14F-4D97-AF65-F5344CB8AC3E}">
        <p14:creationId xmlns:p14="http://schemas.microsoft.com/office/powerpoint/2010/main" val="480609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u="sng" dirty="0" smtClean="0">
                <a:latin typeface="Times New Roman" panose="02020603050405020304" pitchFamily="18" charset="0"/>
                <a:cs typeface="Times New Roman" panose="02020603050405020304" pitchFamily="18" charset="0"/>
              </a:rPr>
              <a:t>Workers Stage Futile Protests</a:t>
            </a:r>
            <a:endParaRPr lang="en-US"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33400" y="1447800"/>
            <a:ext cx="8001000" cy="489364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Labor unions</a:t>
            </a:r>
            <a:r>
              <a:rPr lang="en-US" sz="2400" dirty="0" smtClean="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or workers organizations</a:t>
            </a:r>
            <a:r>
              <a:rPr lang="en-US" sz="2400" dirty="0" smtClean="0">
                <a:latin typeface="Times New Roman" panose="02020603050405020304" pitchFamily="18" charset="0"/>
                <a:cs typeface="Times New Roman" panose="02020603050405020304" pitchFamily="18" charset="0"/>
              </a:rPr>
              <a:t>, were illegal at this time, however secret unions did exist.  (Britain).</a:t>
            </a:r>
          </a:p>
          <a:p>
            <a:endParaRPr lang="en-US" sz="12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They wished to </a:t>
            </a:r>
            <a:r>
              <a:rPr lang="en-US" sz="2400" u="sng" dirty="0" smtClean="0">
                <a:latin typeface="Times New Roman" panose="02020603050405020304" pitchFamily="18" charset="0"/>
                <a:cs typeface="Times New Roman" panose="02020603050405020304" pitchFamily="18" charset="0"/>
              </a:rPr>
              <a:t>initiate worker reforms</a:t>
            </a:r>
            <a:r>
              <a:rPr lang="en-US" sz="2400" dirty="0" smtClean="0">
                <a:latin typeface="Times New Roman" panose="02020603050405020304" pitchFamily="18" charset="0"/>
                <a:cs typeface="Times New Roman" panose="02020603050405020304" pitchFamily="18" charset="0"/>
              </a:rPr>
              <a:t>, such as </a:t>
            </a:r>
            <a:r>
              <a:rPr lang="en-US" sz="2400" u="sng" dirty="0" smtClean="0">
                <a:latin typeface="Times New Roman" panose="02020603050405020304" pitchFamily="18" charset="0"/>
                <a:cs typeface="Times New Roman" panose="02020603050405020304" pitchFamily="18" charset="0"/>
              </a:rPr>
              <a:t>increase pay</a:t>
            </a:r>
            <a:r>
              <a:rPr lang="en-US" sz="2400" dirty="0" smtClean="0">
                <a:latin typeface="Times New Roman" panose="02020603050405020304" pitchFamily="18" charset="0"/>
                <a:cs typeface="Times New Roman" panose="02020603050405020304" pitchFamily="18" charset="0"/>
              </a:rPr>
              <a:t>, but had </a:t>
            </a:r>
            <a:r>
              <a:rPr lang="en-US" sz="2400" u="sng" dirty="0" smtClean="0">
                <a:latin typeface="Times New Roman" panose="02020603050405020304" pitchFamily="18" charset="0"/>
                <a:cs typeface="Times New Roman" panose="02020603050405020304" pitchFamily="18" charset="0"/>
              </a:rPr>
              <a:t>no political power </a:t>
            </a:r>
            <a:r>
              <a:rPr lang="en-US" sz="2400" dirty="0" smtClean="0">
                <a:latin typeface="Times New Roman" panose="02020603050405020304" pitchFamily="18" charset="0"/>
                <a:cs typeface="Times New Roman" panose="02020603050405020304" pitchFamily="18" charset="0"/>
              </a:rPr>
              <a:t>to effect change.</a:t>
            </a:r>
          </a:p>
          <a:p>
            <a:endParaRPr lang="en-US" sz="12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Sometimes their frustrations led to </a:t>
            </a:r>
            <a:r>
              <a:rPr lang="en-US" sz="2400" u="sng" dirty="0" smtClean="0">
                <a:latin typeface="Times New Roman" panose="02020603050405020304" pitchFamily="18" charset="0"/>
                <a:cs typeface="Times New Roman" panose="02020603050405020304" pitchFamily="18" charset="0"/>
              </a:rPr>
              <a:t>violence</a:t>
            </a:r>
            <a:r>
              <a:rPr lang="en-US" sz="2400" dirty="0" smtClean="0">
                <a:latin typeface="Times New Roman" panose="02020603050405020304" pitchFamily="18" charset="0"/>
                <a:cs typeface="Times New Roman" panose="02020603050405020304" pitchFamily="18" charset="0"/>
              </a:rPr>
              <a:t>.</a:t>
            </a:r>
          </a:p>
          <a:p>
            <a:endParaRPr lang="en-US" sz="1200" dirty="0" smtClean="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Groups of textile workers known as the </a:t>
            </a:r>
            <a:r>
              <a:rPr lang="en-US" sz="2400" u="sng" dirty="0" smtClean="0">
                <a:latin typeface="Times New Roman" panose="02020603050405020304" pitchFamily="18" charset="0"/>
                <a:cs typeface="Times New Roman" panose="02020603050405020304" pitchFamily="18" charset="0"/>
              </a:rPr>
              <a:t>Luddites</a:t>
            </a:r>
            <a:r>
              <a:rPr lang="en-US" sz="2400" dirty="0" smtClean="0">
                <a:latin typeface="Times New Roman" panose="02020603050405020304" pitchFamily="18" charset="0"/>
                <a:cs typeface="Times New Roman" panose="02020603050405020304" pitchFamily="18" charset="0"/>
              </a:rPr>
              <a:t> resisted the labor-saving machines that were costing them their jobs.</a:t>
            </a:r>
          </a:p>
          <a:p>
            <a:pPr lvl="2"/>
            <a:endParaRPr lang="en-US" sz="1200" dirty="0" smtClean="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Smashed textile machines and </a:t>
            </a:r>
            <a:r>
              <a:rPr lang="en-US" sz="2400" u="sng" dirty="0" smtClean="0">
                <a:latin typeface="Times New Roman" panose="02020603050405020304" pitchFamily="18" charset="0"/>
                <a:cs typeface="Times New Roman" panose="02020603050405020304" pitchFamily="18" charset="0"/>
              </a:rPr>
              <a:t>burned</a:t>
            </a:r>
            <a:r>
              <a:rPr lang="en-US" sz="2400" dirty="0" smtClean="0">
                <a:latin typeface="Times New Roman" panose="02020603050405020304" pitchFamily="18" charset="0"/>
                <a:cs typeface="Times New Roman" panose="02020603050405020304" pitchFamily="18" charset="0"/>
              </a:rPr>
              <a:t> factories.</a:t>
            </a:r>
          </a:p>
          <a:p>
            <a:endParaRPr lang="en-US" sz="2400" dirty="0" smtClean="0"/>
          </a:p>
          <a:p>
            <a:endParaRPr lang="en-US" sz="2400" dirty="0"/>
          </a:p>
        </p:txBody>
      </p:sp>
    </p:spTree>
    <p:extLst>
      <p:ext uri="{BB962C8B-B14F-4D97-AF65-F5344CB8AC3E}">
        <p14:creationId xmlns:p14="http://schemas.microsoft.com/office/powerpoint/2010/main" val="4252249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anose="02020603050405020304" pitchFamily="18" charset="0"/>
                <a:cs typeface="Times New Roman" panose="02020603050405020304" pitchFamily="18" charset="0"/>
              </a:rPr>
              <a:t>Workers find Comfort in Religion</a:t>
            </a:r>
            <a:endParaRPr lang="en-US"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1447800"/>
            <a:ext cx="8458200" cy="507831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Many working-class people found comfort in a religious movement classed Methodism.  Methodist </a:t>
            </a:r>
            <a:r>
              <a:rPr lang="en-US" sz="2000" dirty="0">
                <a:latin typeface="Times New Roman" panose="02020603050405020304" pitchFamily="18" charset="0"/>
                <a:cs typeface="Times New Roman" panose="02020603050405020304" pitchFamily="18" charset="0"/>
              </a:rPr>
              <a:t>meetings featured hymns and sermons promising forgiveness of sin and a better life to come. </a:t>
            </a:r>
            <a:endParaRPr lang="en-US" sz="2000" dirty="0" smtClean="0">
              <a:latin typeface="Times New Roman" panose="02020603050405020304" pitchFamily="18" charset="0"/>
              <a:cs typeface="Times New Roman" panose="02020603050405020304" pitchFamily="18" charset="0"/>
            </a:endParaRPr>
          </a:p>
          <a:p>
            <a:endParaRPr lang="en-US" sz="800" dirty="0" smtClean="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2400" u="sng" dirty="0">
                <a:latin typeface="Times New Roman" panose="02020603050405020304" pitchFamily="18" charset="0"/>
                <a:cs typeface="Times New Roman" panose="02020603050405020304" pitchFamily="18" charset="0"/>
              </a:rPr>
              <a:t>John Wesley </a:t>
            </a:r>
            <a:r>
              <a:rPr lang="en-US" sz="2400" dirty="0">
                <a:latin typeface="Times New Roman" panose="02020603050405020304" pitchFamily="18" charset="0"/>
                <a:cs typeface="Times New Roman" panose="02020603050405020304" pitchFamily="18" charset="0"/>
              </a:rPr>
              <a:t>stressed the need for a personal sense of faith</a:t>
            </a:r>
            <a:r>
              <a:rPr lang="en-US" sz="2400" dirty="0" smtClean="0">
                <a:latin typeface="Times New Roman" panose="02020603050405020304" pitchFamily="18" charset="0"/>
                <a:cs typeface="Times New Roman" panose="02020603050405020304" pitchFamily="18" charset="0"/>
              </a:rPr>
              <a:t>.</a:t>
            </a:r>
          </a:p>
          <a:p>
            <a:pPr lvl="1"/>
            <a:endParaRPr lang="en-US" sz="8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 encouraged his followers to improve themselves by adopting </a:t>
            </a:r>
            <a:r>
              <a:rPr lang="en-US" sz="2400" u="sng" dirty="0">
                <a:latin typeface="Times New Roman" panose="02020603050405020304" pitchFamily="18" charset="0"/>
                <a:cs typeface="Times New Roman" panose="02020603050405020304" pitchFamily="18" charset="0"/>
              </a:rPr>
              <a:t>sober</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moral ways</a:t>
            </a:r>
            <a:r>
              <a:rPr lang="en-US" sz="2400" dirty="0" smtClean="0">
                <a:latin typeface="Times New Roman" panose="02020603050405020304" pitchFamily="18" charset="0"/>
                <a:cs typeface="Times New Roman" panose="02020603050405020304" pitchFamily="18" charset="0"/>
              </a:rPr>
              <a:t>.</a:t>
            </a:r>
          </a:p>
          <a:p>
            <a:pPr lvl="1"/>
            <a:endParaRPr lang="en-US" sz="800" dirty="0" smtClean="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Methodists went into the slums to rekindle hope among the working poor.</a:t>
            </a:r>
          </a:p>
          <a:p>
            <a:pPr lvl="1"/>
            <a:endParaRPr lang="en-US" sz="800" dirty="0" smtClean="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Set up </a:t>
            </a:r>
            <a:r>
              <a:rPr lang="en-US" sz="2400" u="sng" dirty="0" smtClean="0">
                <a:latin typeface="Times New Roman" panose="02020603050405020304" pitchFamily="18" charset="0"/>
                <a:cs typeface="Times New Roman" panose="02020603050405020304" pitchFamily="18" charset="0"/>
              </a:rPr>
              <a:t>Sunday schools</a:t>
            </a:r>
          </a:p>
          <a:p>
            <a:pPr lvl="1"/>
            <a:endParaRPr lang="en-US" sz="800" dirty="0" smtClean="0">
              <a:latin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Studied the Bible, </a:t>
            </a:r>
            <a:r>
              <a:rPr lang="en-US" sz="2400" u="sng" dirty="0" smtClean="0">
                <a:latin typeface="Times New Roman" panose="02020603050405020304" pitchFamily="18" charset="0"/>
                <a:cs typeface="Times New Roman" panose="02020603050405020304" pitchFamily="18" charset="0"/>
              </a:rPr>
              <a:t>learned to read and write</a:t>
            </a:r>
            <a:r>
              <a:rPr lang="en-US" sz="2400" dirty="0" smtClean="0">
                <a:latin typeface="Times New Roman" panose="02020603050405020304" pitchFamily="18" charset="0"/>
                <a:cs typeface="Times New Roman" panose="02020603050405020304" pitchFamily="18" charset="0"/>
              </a:rPr>
              <a:t>.</a:t>
            </a:r>
          </a:p>
          <a:p>
            <a:pPr lvl="2"/>
            <a:endParaRPr lang="en-US" sz="800" dirty="0" smtClean="0">
              <a:latin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Helped channel workers anger </a:t>
            </a:r>
            <a:r>
              <a:rPr lang="en-US" sz="2400" u="sng" dirty="0" smtClean="0">
                <a:latin typeface="Times New Roman" panose="02020603050405020304" pitchFamily="18" charset="0"/>
                <a:cs typeface="Times New Roman" panose="02020603050405020304" pitchFamily="18" charset="0"/>
              </a:rPr>
              <a:t>away from revolution </a:t>
            </a:r>
            <a:r>
              <a:rPr lang="en-US" sz="2400" dirty="0" smtClean="0">
                <a:latin typeface="Times New Roman" panose="02020603050405020304" pitchFamily="18" charset="0"/>
                <a:cs typeface="Times New Roman" panose="02020603050405020304" pitchFamily="18" charset="0"/>
              </a:rPr>
              <a:t>and </a:t>
            </a:r>
            <a:r>
              <a:rPr lang="en-US" sz="2400" u="sng" dirty="0" smtClean="0">
                <a:latin typeface="Times New Roman" panose="02020603050405020304" pitchFamily="18" charset="0"/>
                <a:cs typeface="Times New Roman" panose="02020603050405020304" pitchFamily="18" charset="0"/>
              </a:rPr>
              <a:t>toward reform</a:t>
            </a:r>
            <a:r>
              <a:rPr 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2852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anose="02020603050405020304" pitchFamily="18" charset="0"/>
                <a:cs typeface="Times New Roman" panose="02020603050405020304" pitchFamily="18" charset="0"/>
              </a:rPr>
              <a:t>Life in the Factories and Mines</a:t>
            </a:r>
            <a:endParaRPr lang="en-US"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50273" y="1295400"/>
            <a:ext cx="8153400" cy="553997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The heart of the new industrial city was the factory.  There, the technology of the machine ae ad he rapid pace of industrialization imposed a harsh new way of life on workers.</a:t>
            </a:r>
          </a:p>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grim factories of industrial towns, workers faced a rigid schedule set by the factory whistle.</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u="sng" dirty="0" smtClean="0">
                <a:latin typeface="Times New Roman" panose="02020603050405020304" pitchFamily="18" charset="0"/>
                <a:cs typeface="Times New Roman" panose="02020603050405020304" pitchFamily="18" charset="0"/>
              </a:rPr>
              <a:t>12-16 </a:t>
            </a:r>
            <a:r>
              <a:rPr lang="en-US" dirty="0" smtClean="0">
                <a:latin typeface="Times New Roman" panose="02020603050405020304" pitchFamily="18" charset="0"/>
                <a:cs typeface="Times New Roman" panose="02020603050405020304" pitchFamily="18" charset="0"/>
              </a:rPr>
              <a:t>hours working; </a:t>
            </a:r>
            <a:r>
              <a:rPr lang="en-US" u="sng" dirty="0" smtClean="0">
                <a:latin typeface="Times New Roman" panose="02020603050405020304" pitchFamily="18" charset="0"/>
                <a:cs typeface="Times New Roman" panose="02020603050405020304" pitchFamily="18" charset="0"/>
              </a:rPr>
              <a:t>six or seven </a:t>
            </a:r>
            <a:r>
              <a:rPr lang="en-US" dirty="0" smtClean="0">
                <a:latin typeface="Times New Roman" panose="02020603050405020304" pitchFamily="18" charset="0"/>
                <a:cs typeface="Times New Roman" panose="02020603050405020304" pitchFamily="18" charset="0"/>
              </a:rPr>
              <a:t>days a week.</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Could only take breaks when factory owners gave permission.</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Exhausted workers suffered </a:t>
            </a:r>
            <a:r>
              <a:rPr lang="en-US" u="sng" dirty="0" smtClean="0">
                <a:latin typeface="Times New Roman" panose="02020603050405020304" pitchFamily="18" charset="0"/>
                <a:cs typeface="Times New Roman" panose="02020603050405020304" pitchFamily="18" charset="0"/>
              </a:rPr>
              <a:t>accidents</a:t>
            </a:r>
            <a:r>
              <a:rPr lang="en-US" dirty="0" smtClean="0">
                <a:latin typeface="Times New Roman" panose="02020603050405020304" pitchFamily="18" charset="0"/>
                <a:cs typeface="Times New Roman" panose="02020603050405020304" pitchFamily="18" charset="0"/>
              </a:rPr>
              <a:t> from machines with no </a:t>
            </a:r>
            <a:r>
              <a:rPr lang="en-US" u="sng" dirty="0" smtClean="0">
                <a:latin typeface="Times New Roman" panose="02020603050405020304" pitchFamily="18" charset="0"/>
                <a:cs typeface="Times New Roman" panose="02020603050405020304" pitchFamily="18" charset="0"/>
              </a:rPr>
              <a:t>safety devices.</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Those who became sick or injured </a:t>
            </a:r>
            <a:r>
              <a:rPr lang="en-US" u="sng" dirty="0" smtClean="0">
                <a:latin typeface="Times New Roman" panose="02020603050405020304" pitchFamily="18" charset="0"/>
                <a:cs typeface="Times New Roman" panose="02020603050405020304" pitchFamily="18" charset="0"/>
              </a:rPr>
              <a:t>lost their jobs</a:t>
            </a:r>
            <a:r>
              <a:rPr lang="en-US" dirty="0" smtClean="0">
                <a:latin typeface="Times New Roman" panose="02020603050405020304" pitchFamily="18" charset="0"/>
                <a:cs typeface="Times New Roman" panose="02020603050405020304" pitchFamily="18" charset="0"/>
              </a:rPr>
              <a:t>.</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Early on </a:t>
            </a:r>
            <a:r>
              <a:rPr lang="en-US" u="sng" dirty="0" smtClean="0">
                <a:latin typeface="Times New Roman" panose="02020603050405020304" pitchFamily="18" charset="0"/>
                <a:cs typeface="Times New Roman" panose="02020603050405020304" pitchFamily="18" charset="0"/>
              </a:rPr>
              <a:t>women were preferred </a:t>
            </a:r>
            <a:r>
              <a:rPr lang="en-US" dirty="0" smtClean="0">
                <a:latin typeface="Times New Roman" panose="02020603050405020304" pitchFamily="18" charset="0"/>
                <a:cs typeface="Times New Roman" panose="02020603050405020304" pitchFamily="18" charset="0"/>
              </a:rPr>
              <a:t>because  owners thought could adapt more easily to the machines and were easier to </a:t>
            </a:r>
            <a:r>
              <a:rPr lang="en-US" u="sng" dirty="0" smtClean="0">
                <a:latin typeface="Times New Roman" panose="02020603050405020304" pitchFamily="18" charset="0"/>
                <a:cs typeface="Times New Roman" panose="02020603050405020304" pitchFamily="18" charset="0"/>
              </a:rPr>
              <a:t>manage</a:t>
            </a:r>
            <a:r>
              <a:rPr lang="en-US" dirty="0" smtClean="0">
                <a:latin typeface="Times New Roman" panose="02020603050405020304" pitchFamily="18" charset="0"/>
                <a:cs typeface="Times New Roman" panose="02020603050405020304" pitchFamily="18" charset="0"/>
              </a:rPr>
              <a:t>. </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Generally women were </a:t>
            </a:r>
            <a:r>
              <a:rPr lang="en-US" u="sng" dirty="0" smtClean="0">
                <a:latin typeface="Times New Roman" panose="02020603050405020304" pitchFamily="18" charset="0"/>
                <a:cs typeface="Times New Roman" panose="02020603050405020304" pitchFamily="18" charset="0"/>
              </a:rPr>
              <a:t>paid half </a:t>
            </a:r>
            <a:r>
              <a:rPr lang="en-US" dirty="0" smtClean="0">
                <a:latin typeface="Times New Roman" panose="02020603050405020304" pitchFamily="18" charset="0"/>
                <a:cs typeface="Times New Roman" panose="02020603050405020304" pitchFamily="18" charset="0"/>
              </a:rPr>
              <a:t>what they paid men.</a:t>
            </a:r>
          </a:p>
          <a:p>
            <a:endParaRPr lang="en-US" sz="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u="sng" dirty="0" smtClean="0">
                <a:latin typeface="Times New Roman" panose="02020603050405020304" pitchFamily="18" charset="0"/>
                <a:cs typeface="Times New Roman" panose="02020603050405020304" pitchFamily="18" charset="0"/>
              </a:rPr>
              <a:t>Double burden</a:t>
            </a:r>
            <a:r>
              <a:rPr lang="en-US" dirty="0" smtClean="0">
                <a:latin typeface="Times New Roman" panose="02020603050405020304" pitchFamily="18" charset="0"/>
                <a:cs typeface="Times New Roman" panose="02020603050405020304" pitchFamily="18" charset="0"/>
              </a:rPr>
              <a:t> for women, had to work and </a:t>
            </a:r>
            <a:r>
              <a:rPr lang="en-US" u="sng" dirty="0" smtClean="0">
                <a:latin typeface="Times New Roman" panose="02020603050405020304" pitchFamily="18" charset="0"/>
                <a:cs typeface="Times New Roman" panose="02020603050405020304" pitchFamily="18" charset="0"/>
              </a:rPr>
              <a:t>still take care of the family</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48884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3127"/>
            <a:ext cx="8229600" cy="1143000"/>
          </a:xfrm>
        </p:spPr>
        <p:txBody>
          <a:bodyPr/>
          <a:lstStyle/>
          <a:p>
            <a:r>
              <a:rPr lang="en-US" u="sng" dirty="0" smtClean="0">
                <a:latin typeface="Times New Roman" panose="02020603050405020304" pitchFamily="18" charset="0"/>
                <a:cs typeface="Times New Roman" panose="02020603050405020304" pitchFamily="18" charset="0"/>
              </a:rPr>
              <a:t>Miners Face Worse Conditions</a:t>
            </a:r>
            <a:endParaRPr lang="en-US"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22564" y="1143000"/>
            <a:ext cx="8153400" cy="566308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Working conditions  in the mines were far worse than in the factories.</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Worked in darkness and coal dust destroyed their lungs.</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Dangers of explosions, flooding, and collapsing tunnels.</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Women and children  carted heavy loads of coal, sometimes on all fours in low passages</a:t>
            </a:r>
          </a:p>
          <a:p>
            <a:endParaRPr lang="en-US" dirty="0" smtClean="0">
              <a:latin typeface="Times New Roman" panose="02020603050405020304" pitchFamily="18" charset="0"/>
              <a:cs typeface="Times New Roman" panose="02020603050405020304" pitchFamily="18" charset="0"/>
            </a:endParaRPr>
          </a:p>
          <a:p>
            <a:r>
              <a:rPr lang="en-US" b="1" u="sng" dirty="0" smtClean="0">
                <a:latin typeface="Times New Roman" panose="02020603050405020304" pitchFamily="18" charset="0"/>
                <a:cs typeface="Times New Roman" panose="02020603050405020304" pitchFamily="18" charset="0"/>
              </a:rPr>
              <a:t>Children</a:t>
            </a:r>
          </a:p>
          <a:p>
            <a:endParaRPr lang="en-US" sz="800" b="1" u="sng"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Often started working at </a:t>
            </a:r>
            <a:r>
              <a:rPr lang="en-US" u="sng" dirty="0" smtClean="0">
                <a:latin typeface="Times New Roman" panose="02020603050405020304" pitchFamily="18" charset="0"/>
                <a:cs typeface="Times New Roman" panose="02020603050405020304" pitchFamily="18" charset="0"/>
              </a:rPr>
              <a:t>7 or 8</a:t>
            </a:r>
            <a:r>
              <a:rPr lang="en-US" dirty="0" smtClean="0">
                <a:latin typeface="Times New Roman" panose="02020603050405020304" pitchFamily="18" charset="0"/>
                <a:cs typeface="Times New Roman" panose="02020603050405020304" pitchFamily="18" charset="0"/>
              </a:rPr>
              <a:t>; some at </a:t>
            </a:r>
            <a:r>
              <a:rPr lang="en-US" u="sng"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u="sng" dirty="0" smtClean="0">
                <a:latin typeface="Times New Roman" panose="02020603050405020304" pitchFamily="18" charset="0"/>
                <a:cs typeface="Times New Roman" panose="02020603050405020304" pitchFamily="18" charset="0"/>
              </a:rPr>
              <a:t>Nimble fingers </a:t>
            </a:r>
            <a:r>
              <a:rPr lang="en-US" dirty="0" smtClean="0">
                <a:latin typeface="Times New Roman" panose="02020603050405020304" pitchFamily="18" charset="0"/>
                <a:cs typeface="Times New Roman" panose="02020603050405020304" pitchFamily="18" charset="0"/>
              </a:rPr>
              <a:t>and quick-moving, they changed spools in textile mills, and </a:t>
            </a:r>
            <a:r>
              <a:rPr lang="en-US" u="sng" dirty="0" smtClean="0">
                <a:latin typeface="Times New Roman" panose="02020603050405020304" pitchFamily="18" charset="0"/>
                <a:cs typeface="Times New Roman" panose="02020603050405020304" pitchFamily="18" charset="0"/>
              </a:rPr>
              <a:t>crawled under machinery</a:t>
            </a:r>
            <a:r>
              <a:rPr lang="en-US" dirty="0" smtClean="0">
                <a:latin typeface="Times New Roman" panose="02020603050405020304" pitchFamily="18" charset="0"/>
                <a:cs typeface="Times New Roman" panose="02020603050405020304" pitchFamily="18" charset="0"/>
              </a:rPr>
              <a:t> to repair broken threads.</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the mines, some sat all day in the dark, opening and closing air closing air vents.</a:t>
            </a:r>
          </a:p>
          <a:p>
            <a:endParaRPr lang="en-US" sz="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Others hauled coal carts.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Child labor reform laws called  “factory acts” were passed in the early 1800s.</a:t>
            </a:r>
          </a:p>
          <a:p>
            <a:pPr marL="1200150" lvl="2" indent="-285750">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Reduce workday to 12 hours </a:t>
            </a:r>
          </a:p>
          <a:p>
            <a:pPr marL="1200150" lvl="2" indent="-285750">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Remove children under the ae of 8 from cotton mills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52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304800"/>
            <a:ext cx="8229600" cy="1143000"/>
          </a:xfrm>
        </p:spPr>
        <p:txBody>
          <a:bodyPr>
            <a:normAutofit fontScale="90000"/>
          </a:bodyPr>
          <a:lstStyle/>
          <a:p>
            <a:r>
              <a:rPr lang="en-US" b="1" i="1" dirty="0" smtClean="0">
                <a:latin typeface="Times New Roman" panose="02020603050405020304" pitchFamily="18" charset="0"/>
                <a:cs typeface="Times New Roman" panose="02020603050405020304" pitchFamily="18" charset="0"/>
              </a:rPr>
              <a:t>Why was the Industrial Revolution a turning point in world history?</a:t>
            </a:r>
            <a:endParaRPr lang="en-US" b="1" i="1" dirty="0">
              <a:latin typeface="Times New Roman" panose="02020603050405020304" pitchFamily="18" charset="0"/>
              <a:cs typeface="Times New Roman" panose="02020603050405020304" pitchFamily="18" charset="0"/>
            </a:endParaRPr>
          </a:p>
        </p:txBody>
      </p:sp>
      <p:pic>
        <p:nvPicPr>
          <p:cNvPr id="2050" name="Picture 2" descr="C:\Program Files (x86)\Microsoft Office\MEDIA\CAGCAT10\j023468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4267200"/>
            <a:ext cx="52673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377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iu.edu/%7Eeiutps/childlabor_breakerb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856"/>
            <a:ext cx="56769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90900"/>
            <a:ext cx="9144000" cy="3695700"/>
          </a:xfrm>
          <a:prstGeom prst="rect">
            <a:avLst/>
          </a:prstGeom>
        </p:spPr>
      </p:pic>
      <p:pic>
        <p:nvPicPr>
          <p:cNvPr id="1028" name="Picture 4" descr="http://3.bp.blogspot.com/-D63ZVGfurUg/ThWzjp4u5II/AAAAAAAAAZw/pxEP6qMkDMo/s1600/mi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
            <a:ext cx="3657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529281"/>
            <a:ext cx="6601692" cy="1323439"/>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1.  </a:t>
            </a:r>
            <a:r>
              <a:rPr lang="en-US" sz="2000" b="1" dirty="0" smtClean="0">
                <a:solidFill>
                  <a:schemeClr val="bg1"/>
                </a:solidFill>
                <a:latin typeface="Times New Roman" panose="02020603050405020304" pitchFamily="18" charset="0"/>
                <a:cs typeface="Times New Roman" panose="02020603050405020304" pitchFamily="18" charset="0"/>
              </a:rPr>
              <a:t>What do </a:t>
            </a:r>
            <a:r>
              <a:rPr lang="en-US" sz="2000" b="1" dirty="0">
                <a:solidFill>
                  <a:schemeClr val="bg1"/>
                </a:solidFill>
                <a:latin typeface="Times New Roman" panose="02020603050405020304" pitchFamily="18" charset="0"/>
                <a:cs typeface="Times New Roman" panose="02020603050405020304" pitchFamily="18" charset="0"/>
              </a:rPr>
              <a:t>y</a:t>
            </a:r>
            <a:r>
              <a:rPr lang="en-US" sz="2000" b="1" dirty="0" smtClean="0">
                <a:solidFill>
                  <a:schemeClr val="bg1"/>
                </a:solidFill>
                <a:latin typeface="Times New Roman" panose="02020603050405020304" pitchFamily="18" charset="0"/>
                <a:cs typeface="Times New Roman" panose="02020603050405020304" pitchFamily="18" charset="0"/>
              </a:rPr>
              <a:t>ou notice in these primary sources?</a:t>
            </a:r>
          </a:p>
          <a:p>
            <a:r>
              <a:rPr lang="en-US" sz="2000" b="1" dirty="0" smtClean="0">
                <a:solidFill>
                  <a:schemeClr val="bg1"/>
                </a:solidFill>
                <a:latin typeface="Times New Roman" panose="02020603050405020304" pitchFamily="18" charset="0"/>
                <a:cs typeface="Times New Roman" panose="02020603050405020304" pitchFamily="18" charset="0"/>
              </a:rPr>
              <a:t>2. What can it tell us about child labor during </a:t>
            </a:r>
          </a:p>
          <a:p>
            <a:r>
              <a:rPr lang="en-US" sz="2000" b="1" dirty="0" smtClean="0">
                <a:solidFill>
                  <a:schemeClr val="bg1"/>
                </a:solidFill>
                <a:latin typeface="Times New Roman" panose="02020603050405020304" pitchFamily="18" charset="0"/>
                <a:cs typeface="Times New Roman" panose="02020603050405020304" pitchFamily="18" charset="0"/>
              </a:rPr>
              <a:t>        the Industrial Revolution?</a:t>
            </a:r>
          </a:p>
          <a:p>
            <a:r>
              <a:rPr lang="en-US" sz="2000" b="1" dirty="0" smtClean="0">
                <a:solidFill>
                  <a:schemeClr val="bg1"/>
                </a:solidFill>
                <a:latin typeface="Times New Roman" panose="02020603050405020304" pitchFamily="18" charset="0"/>
                <a:cs typeface="Times New Roman" panose="02020603050405020304" pitchFamily="18" charset="0"/>
              </a:rPr>
              <a:t>3.  How was work in mines different than work on farms?</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686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553200"/>
          </a:xfrm>
          <a:prstGeom prst="rect">
            <a:avLst/>
          </a:prstGeom>
        </p:spPr>
      </p:pic>
    </p:spTree>
    <p:extLst>
      <p:ext uri="{BB962C8B-B14F-4D97-AF65-F5344CB8AC3E}">
        <p14:creationId xmlns:p14="http://schemas.microsoft.com/office/powerpoint/2010/main" val="10558937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anose="02020603050405020304" pitchFamily="18" charset="0"/>
                <a:cs typeface="Times New Roman" panose="02020603050405020304" pitchFamily="18" charset="0"/>
              </a:rPr>
              <a:t>The Results of Industrialization </a:t>
            </a:r>
            <a:endParaRPr lang="en-US"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33400" y="1447800"/>
            <a:ext cx="8001000" cy="4401205"/>
          </a:xfrm>
          <a:prstGeom prst="rect">
            <a:avLst/>
          </a:prstGeom>
          <a:noFill/>
        </p:spPr>
        <p:txBody>
          <a:bodyPr wrap="square" rtlCol="0">
            <a:spAutoFit/>
          </a:bodyPr>
          <a:lstStyle/>
          <a:p>
            <a:r>
              <a:rPr lang="en-US" dirty="0" smtClean="0"/>
              <a:t>	</a:t>
            </a:r>
            <a:r>
              <a:rPr lang="en-US" sz="2000" dirty="0" smtClean="0">
                <a:latin typeface="Times New Roman" panose="02020603050405020304" pitchFamily="18" charset="0"/>
                <a:cs typeface="Times New Roman" panose="02020603050405020304" pitchFamily="18" charset="0"/>
              </a:rPr>
              <a:t>Since the 1800s, people have debated whether the Industrial Revolution was a </a:t>
            </a:r>
            <a:r>
              <a:rPr lang="en-US" sz="2000" u="sng" dirty="0" smtClean="0">
                <a:latin typeface="Times New Roman" panose="02020603050405020304" pitchFamily="18" charset="0"/>
                <a:cs typeface="Times New Roman" panose="02020603050405020304" pitchFamily="18" charset="0"/>
              </a:rPr>
              <a:t>blessing</a:t>
            </a:r>
            <a:r>
              <a:rPr lang="en-US" sz="2000" dirty="0" smtClean="0">
                <a:latin typeface="Times New Roman" panose="02020603050405020304" pitchFamily="18" charset="0"/>
                <a:cs typeface="Times New Roman" panose="02020603050405020304" pitchFamily="18" charset="0"/>
              </a:rPr>
              <a:t> or </a:t>
            </a:r>
            <a:r>
              <a:rPr lang="en-US" sz="2000" u="sng" dirty="0" smtClean="0">
                <a:latin typeface="Times New Roman" panose="02020603050405020304" pitchFamily="18" charset="0"/>
                <a:cs typeface="Times New Roman" panose="02020603050405020304" pitchFamily="18" charset="0"/>
              </a:rPr>
              <a:t>a curse</a:t>
            </a:r>
            <a:r>
              <a:rPr lang="en-US" sz="2000" dirty="0" smtClean="0">
                <a:latin typeface="Times New Roman" panose="02020603050405020304" pitchFamily="18" charset="0"/>
                <a:cs typeface="Times New Roman" panose="02020603050405020304" pitchFamily="18" charset="0"/>
              </a:rPr>
              <a:t>.  The early industrial age brought </a:t>
            </a:r>
            <a:r>
              <a:rPr lang="en-US" sz="2000" u="sng" dirty="0" smtClean="0">
                <a:latin typeface="Times New Roman" panose="02020603050405020304" pitchFamily="18" charset="0"/>
                <a:cs typeface="Times New Roman" panose="02020603050405020304" pitchFamily="18" charset="0"/>
              </a:rPr>
              <a:t>terrible hardships</a:t>
            </a:r>
            <a:r>
              <a:rPr lang="en-US" sz="2000" dirty="0" smtClean="0">
                <a:latin typeface="Times New Roman" panose="02020603050405020304" pitchFamily="18" charset="0"/>
                <a:cs typeface="Times New Roman" panose="02020603050405020304" pitchFamily="18" charset="0"/>
              </a:rPr>
              <a:t>.  In time, however, reformers pressed for laws to improve working conditions.  </a:t>
            </a:r>
            <a:r>
              <a:rPr lang="en-US" sz="2000" u="sng" dirty="0" smtClean="0">
                <a:latin typeface="Times New Roman" panose="02020603050405020304" pitchFamily="18" charset="0"/>
                <a:cs typeface="Times New Roman" panose="02020603050405020304" pitchFamily="18" charset="0"/>
              </a:rPr>
              <a:t>Labor unions </a:t>
            </a:r>
            <a:r>
              <a:rPr lang="en-US" sz="2000" dirty="0" smtClean="0">
                <a:latin typeface="Times New Roman" panose="02020603050405020304" pitchFamily="18" charset="0"/>
                <a:cs typeface="Times New Roman" panose="02020603050405020304" pitchFamily="18" charset="0"/>
              </a:rPr>
              <a:t>won the right to bargain with employers for </a:t>
            </a:r>
            <a:r>
              <a:rPr lang="en-US" sz="2000" u="sng" dirty="0" smtClean="0">
                <a:latin typeface="Times New Roman" panose="02020603050405020304" pitchFamily="18" charset="0"/>
                <a:cs typeface="Times New Roman" panose="02020603050405020304" pitchFamily="18" charset="0"/>
              </a:rPr>
              <a:t>better wages, hours, and working conditions</a:t>
            </a:r>
            <a:r>
              <a:rPr lang="en-US" sz="2000" dirty="0" smtClean="0">
                <a:latin typeface="Times New Roman" panose="02020603050405020304" pitchFamily="18" charset="0"/>
                <a:cs typeface="Times New Roman" panose="02020603050405020304" pitchFamily="18" charset="0"/>
              </a:rPr>
              <a:t>.  Eventually, working-class men gained the right to vote, which gave them </a:t>
            </a:r>
            <a:r>
              <a:rPr lang="en-US" sz="2000" u="sng" dirty="0" smtClean="0">
                <a:latin typeface="Times New Roman" panose="02020603050405020304" pitchFamily="18" charset="0"/>
                <a:cs typeface="Times New Roman" panose="02020603050405020304" pitchFamily="18" charset="0"/>
              </a:rPr>
              <a:t>political power</a:t>
            </a:r>
            <a:r>
              <a:rPr lang="en-US" sz="2000" dirty="0" smtClean="0">
                <a:latin typeface="Times New Roman" panose="02020603050405020304" pitchFamily="18" charset="0"/>
                <a:cs typeface="Times New Roman" panose="02020603050405020304" pitchFamily="18" charset="0"/>
              </a:rPr>
              <a:t>.</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Despite the </a:t>
            </a:r>
            <a:r>
              <a:rPr lang="en-US" sz="2000" u="sng" dirty="0" smtClean="0">
                <a:latin typeface="Times New Roman" panose="02020603050405020304" pitchFamily="18" charset="0"/>
                <a:cs typeface="Times New Roman" panose="02020603050405020304" pitchFamily="18" charset="0"/>
              </a:rPr>
              <a:t>social problems </a:t>
            </a:r>
            <a:r>
              <a:rPr lang="en-US" sz="2000" dirty="0" smtClean="0">
                <a:latin typeface="Times New Roman" panose="02020603050405020304" pitchFamily="18" charset="0"/>
                <a:cs typeface="Times New Roman" panose="02020603050405020304" pitchFamily="18" charset="0"/>
              </a:rPr>
              <a:t>created by the industrial revolution—low pay, dismal living conditions—it did have some positive effects.  As demand for mass-production goods grew, </a:t>
            </a:r>
            <a:r>
              <a:rPr lang="en-US" sz="2000" u="sng" dirty="0" smtClean="0">
                <a:latin typeface="Times New Roman" panose="02020603050405020304" pitchFamily="18" charset="0"/>
                <a:cs typeface="Times New Roman" panose="02020603050405020304" pitchFamily="18" charset="0"/>
              </a:rPr>
              <a:t>new factories opened</a:t>
            </a:r>
            <a:r>
              <a:rPr lang="en-US" sz="2000" dirty="0" smtClean="0">
                <a:latin typeface="Times New Roman" panose="02020603050405020304" pitchFamily="18" charset="0"/>
                <a:cs typeface="Times New Roman" panose="02020603050405020304" pitchFamily="18" charset="0"/>
              </a:rPr>
              <a:t>, which in turn </a:t>
            </a:r>
            <a:r>
              <a:rPr lang="en-US" sz="2000" u="sng" dirty="0" smtClean="0">
                <a:latin typeface="Times New Roman" panose="02020603050405020304" pitchFamily="18" charset="0"/>
                <a:cs typeface="Times New Roman" panose="02020603050405020304" pitchFamily="18" charset="0"/>
              </a:rPr>
              <a:t>created more jobs</a:t>
            </a:r>
            <a:r>
              <a:rPr lang="en-US"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Wages rose</a:t>
            </a:r>
            <a:r>
              <a:rPr lang="en-US" sz="2000" dirty="0" smtClean="0">
                <a:latin typeface="Times New Roman" panose="02020603050405020304" pitchFamily="18" charset="0"/>
                <a:cs typeface="Times New Roman" panose="02020603050405020304" pitchFamily="18" charset="0"/>
              </a:rPr>
              <a:t> so that workers had enough left after paying rent and buying food to buy a newspaper or visit a music hall.  As the cost of railroad travel fell, people could visit family in other towns. Horizons widened and opportunities increased.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15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_8-z-DJhoXIQ/Swn8vAiICLI/AAAAAAAACJo/60Sm2WtfnVg/s1600/JethroTullsSeedDr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733800"/>
            <a:ext cx="5372965" cy="30964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639762"/>
          </a:xfrm>
        </p:spPr>
        <p:txBody>
          <a:bodyPr>
            <a:normAutofit fontScale="90000"/>
          </a:bodyPr>
          <a:lstStyle/>
          <a:p>
            <a:r>
              <a:rPr lang="en-US" u="sng" dirty="0" smtClean="0">
                <a:latin typeface="Times New Roman" panose="02020603050405020304" pitchFamily="18" charset="0"/>
                <a:cs typeface="Times New Roman" panose="02020603050405020304" pitchFamily="18" charset="0"/>
              </a:rPr>
              <a:t>Agriculture Spurs Industry</a:t>
            </a:r>
            <a:endParaRPr lang="en-US"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22563" y="3989383"/>
            <a:ext cx="6248400" cy="2585323"/>
          </a:xfrm>
          <a:prstGeom prst="rect">
            <a:avLst/>
          </a:prstGeom>
          <a:noFill/>
        </p:spPr>
        <p:txBody>
          <a:bodyPr wrap="square" rtlCol="0">
            <a:spAutoFit/>
          </a:bodyPr>
          <a:lstStyle/>
          <a:p>
            <a:pPr marL="742950" lvl="1" indent="-285750">
              <a:buFont typeface="Wingdings" panose="05000000000000000000" pitchFamily="2" charset="2"/>
              <a:buChar char="Ø"/>
            </a:pPr>
            <a:r>
              <a:rPr lang="en-US" u="sng" dirty="0" smtClean="0">
                <a:latin typeface="Times New Roman" panose="02020603050405020304" pitchFamily="18" charset="0"/>
                <a:cs typeface="Times New Roman" panose="02020603050405020304" pitchFamily="18" charset="0"/>
              </a:rPr>
              <a:t>Mixed different kinds of soils</a:t>
            </a:r>
          </a:p>
          <a:p>
            <a:pPr marL="742950" lvl="1" indent="-285750">
              <a:buFont typeface="Wingdings" panose="05000000000000000000" pitchFamily="2" charset="2"/>
              <a:buChar char="Ø"/>
            </a:pPr>
            <a:r>
              <a:rPr lang="en-US" u="sng" dirty="0" smtClean="0">
                <a:latin typeface="Times New Roman" panose="02020603050405020304" pitchFamily="18" charset="0"/>
                <a:cs typeface="Times New Roman" panose="02020603050405020304" pitchFamily="18" charset="0"/>
              </a:rPr>
              <a:t>New methods of crop rotation</a:t>
            </a:r>
          </a:p>
          <a:p>
            <a:pPr marL="742950" lvl="1"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Lord Charles Townshend – grow </a:t>
            </a:r>
            <a:r>
              <a:rPr lang="en-US" u="sng" dirty="0" smtClean="0">
                <a:latin typeface="Times New Roman" panose="02020603050405020304" pitchFamily="18" charset="0"/>
                <a:cs typeface="Times New Roman" panose="02020603050405020304" pitchFamily="18" charset="0"/>
              </a:rPr>
              <a:t>Turnips</a:t>
            </a:r>
            <a:r>
              <a:rPr lang="en-US" dirty="0" smtClean="0">
                <a:latin typeface="Times New Roman" panose="02020603050405020304" pitchFamily="18" charset="0"/>
                <a:cs typeface="Times New Roman" panose="02020603050405020304" pitchFamily="18" charset="0"/>
              </a:rPr>
              <a:t>, which restore exhausted soil.</a:t>
            </a:r>
          </a:p>
          <a:p>
            <a:pPr marL="742950" lvl="1"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Jethro </a:t>
            </a:r>
            <a:r>
              <a:rPr lang="en-US" dirty="0" err="1" smtClean="0">
                <a:latin typeface="Times New Roman" panose="02020603050405020304" pitchFamily="18" charset="0"/>
                <a:cs typeface="Times New Roman" panose="02020603050405020304" pitchFamily="18" charset="0"/>
              </a:rPr>
              <a:t>Tull</a:t>
            </a:r>
            <a:r>
              <a:rPr lang="en-US" dirty="0" smtClean="0">
                <a:latin typeface="Times New Roman" panose="02020603050405020304" pitchFamily="18" charset="0"/>
                <a:cs typeface="Times New Roman" panose="02020603050405020304" pitchFamily="18" charset="0"/>
              </a:rPr>
              <a:t> invented a new mechanical device, the seed drill.</a:t>
            </a:r>
          </a:p>
          <a:p>
            <a:pPr marL="1200150" lvl="2" indent="-285750">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It deposited seeds in </a:t>
            </a:r>
            <a:r>
              <a:rPr lang="en-US" u="sng" dirty="0" smtClean="0">
                <a:latin typeface="Times New Roman" panose="02020603050405020304" pitchFamily="18" charset="0"/>
                <a:cs typeface="Times New Roman" panose="02020603050405020304" pitchFamily="18" charset="0"/>
              </a:rPr>
              <a:t>rows</a:t>
            </a:r>
            <a:r>
              <a:rPr lang="en-US" dirty="0" smtClean="0">
                <a:latin typeface="Times New Roman" panose="02020603050405020304" pitchFamily="18" charset="0"/>
                <a:cs typeface="Times New Roman" panose="02020603050405020304" pitchFamily="18" charset="0"/>
              </a:rPr>
              <a:t> rather </a:t>
            </a:r>
          </a:p>
          <a:p>
            <a:pPr lvl="2"/>
            <a:r>
              <a:rPr lang="en-US" dirty="0" smtClean="0">
                <a:latin typeface="Times New Roman" panose="02020603050405020304" pitchFamily="18" charset="0"/>
                <a:cs typeface="Times New Roman" panose="02020603050405020304" pitchFamily="18" charset="0"/>
              </a:rPr>
              <a:t>     than scattering them wastefully </a:t>
            </a:r>
          </a:p>
          <a:p>
            <a:pPr lvl="2"/>
            <a:r>
              <a:rPr lang="en-US" dirty="0" smtClean="0">
                <a:latin typeface="Times New Roman" panose="02020603050405020304" pitchFamily="18" charset="0"/>
                <a:cs typeface="Times New Roman" panose="02020603050405020304" pitchFamily="18" charset="0"/>
              </a:rPr>
              <a:t>     over the land.</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3345" y="1025234"/>
            <a:ext cx="8229600" cy="2985433"/>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The Industrial Revolution was made possible in part by a </a:t>
            </a:r>
            <a:r>
              <a:rPr lang="en-US" u="sng" dirty="0" smtClean="0">
                <a:latin typeface="Times New Roman" panose="02020603050405020304" pitchFamily="18" charset="0"/>
                <a:cs typeface="Times New Roman" panose="02020603050405020304" pitchFamily="18" charset="0"/>
              </a:rPr>
              <a:t>change in farming fields</a:t>
            </a:r>
            <a:r>
              <a:rPr lang="en-US" dirty="0" smtClean="0">
                <a:latin typeface="Times New Roman" panose="02020603050405020304" pitchFamily="18" charset="0"/>
                <a:cs typeface="Times New Roman" panose="02020603050405020304" pitchFamily="18" charset="0"/>
              </a:rPr>
              <a:t> in </a:t>
            </a:r>
            <a:r>
              <a:rPr lang="en-US" u="sng" dirty="0" smtClean="0">
                <a:latin typeface="Times New Roman" panose="02020603050405020304" pitchFamily="18" charset="0"/>
                <a:cs typeface="Times New Roman" panose="02020603050405020304" pitchFamily="18" charset="0"/>
              </a:rPr>
              <a:t>Western</a:t>
            </a:r>
            <a:r>
              <a:rPr lang="en-US" dirty="0" smtClean="0">
                <a:latin typeface="Times New Roman" panose="02020603050405020304" pitchFamily="18" charset="0"/>
                <a:cs typeface="Times New Roman" panose="02020603050405020304" pitchFamily="18" charset="0"/>
              </a:rPr>
              <a:t> Europe.  Then a second agricultural revolution took place that greatly improved the quality and quantity of farm products.</a:t>
            </a:r>
          </a:p>
          <a:p>
            <a:endParaRPr lang="en-US" sz="800"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Farming Methods Improve:</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u="sng" dirty="0" smtClean="0">
                <a:latin typeface="Times New Roman" panose="02020603050405020304" pitchFamily="18" charset="0"/>
                <a:cs typeface="Times New Roman" panose="02020603050405020304" pitchFamily="18" charset="0"/>
              </a:rPr>
              <a:t>Dutch</a:t>
            </a:r>
            <a:r>
              <a:rPr lang="en-US" dirty="0" smtClean="0">
                <a:latin typeface="Times New Roman" panose="02020603050405020304" pitchFamily="18" charset="0"/>
                <a:cs typeface="Times New Roman" panose="02020603050405020304" pitchFamily="18" charset="0"/>
              </a:rPr>
              <a:t> led the way</a:t>
            </a:r>
          </a:p>
          <a:p>
            <a:pPr marL="742950" lvl="1"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Built earthen walls known as </a:t>
            </a:r>
            <a:r>
              <a:rPr lang="en-US" u="sng" dirty="0" smtClean="0">
                <a:latin typeface="Times New Roman" panose="02020603050405020304" pitchFamily="18" charset="0"/>
                <a:cs typeface="Times New Roman" panose="02020603050405020304" pitchFamily="18" charset="0"/>
              </a:rPr>
              <a:t>dikes to reclaim land from the sea</a:t>
            </a:r>
            <a:r>
              <a:rPr lang="en-US" dirty="0" smtClean="0">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Combined smaller fields into larger ones to made better use of the land and used </a:t>
            </a:r>
            <a:r>
              <a:rPr lang="en-US" u="sng" dirty="0" smtClean="0">
                <a:latin typeface="Times New Roman" panose="02020603050405020304" pitchFamily="18" charset="0"/>
                <a:cs typeface="Times New Roman" panose="02020603050405020304" pitchFamily="18" charset="0"/>
              </a:rPr>
              <a:t>fertilizer from livestock to renew the soil</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u="sng" dirty="0" smtClean="0">
                <a:latin typeface="Times New Roman" panose="02020603050405020304" pitchFamily="18" charset="0"/>
                <a:cs typeface="Times New Roman" panose="02020603050405020304" pitchFamily="18" charset="0"/>
              </a:rPr>
              <a:t>1700s</a:t>
            </a:r>
            <a:r>
              <a:rPr lang="en-US" dirty="0" smtClean="0">
                <a:latin typeface="Times New Roman" panose="02020603050405020304" pitchFamily="18" charset="0"/>
                <a:cs typeface="Times New Roman" panose="02020603050405020304" pitchFamily="18" charset="0"/>
              </a:rPr>
              <a:t> British farmers expanded on Dutch experiments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Educated farmers exchanged news of experiments through </a:t>
            </a:r>
            <a:r>
              <a:rPr lang="en-US" u="sng" dirty="0" smtClean="0">
                <a:latin typeface="Times New Roman" panose="02020603050405020304" pitchFamily="18" charset="0"/>
                <a:cs typeface="Times New Roman" panose="02020603050405020304" pitchFamily="18" charset="0"/>
              </a:rPr>
              <a:t>farm journals</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9806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74638"/>
            <a:ext cx="8686800" cy="1143000"/>
          </a:xfrm>
        </p:spPr>
        <p:txBody>
          <a:bodyPr>
            <a:normAutofit/>
          </a:bodyPr>
          <a:lstStyle/>
          <a:p>
            <a:r>
              <a:rPr lang="en-US" sz="3200" u="sng" dirty="0" smtClean="0">
                <a:latin typeface="Times New Roman" panose="02020603050405020304" pitchFamily="18" charset="0"/>
                <a:cs typeface="Times New Roman" panose="02020603050405020304" pitchFamily="18" charset="0"/>
              </a:rPr>
              <a:t>Enclosure Increases Output Causes Migration </a:t>
            </a:r>
            <a:endParaRPr lang="en-US" sz="3200"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46364" y="1246033"/>
            <a:ext cx="8458200" cy="4708981"/>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Rich landowners pushed ahead with </a:t>
            </a:r>
            <a:r>
              <a:rPr lang="en-US" sz="2000" b="1" i="1" u="sng" dirty="0" smtClean="0">
                <a:latin typeface="Times New Roman" panose="02020603050405020304" pitchFamily="18" charset="0"/>
                <a:cs typeface="Times New Roman" panose="02020603050405020304" pitchFamily="18" charset="0"/>
              </a:rPr>
              <a:t>enclosure</a:t>
            </a:r>
            <a:r>
              <a:rPr lang="en-US" sz="2000" i="1" dirty="0" smtClean="0">
                <a:latin typeface="Times New Roman" panose="02020603050405020304" pitchFamily="18" charset="0"/>
                <a:cs typeface="Times New Roman" panose="02020603050405020304" pitchFamily="18" charset="0"/>
              </a:rPr>
              <a:t>, the process of taking over and consolidation land formally shared by peasant farmers.</a:t>
            </a:r>
          </a:p>
          <a:p>
            <a:endParaRPr lang="en-US" sz="1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1700s wanted to create larger fields to cultivate more efficiently.</a:t>
            </a:r>
          </a:p>
          <a:p>
            <a:endParaRPr lang="en-US" sz="1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British Parliament facilitated enclosures through legislation.</a:t>
            </a:r>
          </a:p>
          <a:p>
            <a:endParaRPr lang="en-US" sz="100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Effects:</a:t>
            </a:r>
          </a:p>
          <a:p>
            <a:endParaRPr lang="en-US" sz="1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As millions of acres were enclosed, farm output increased and profits rose – (needed fewer workers).</a:t>
            </a:r>
          </a:p>
          <a:p>
            <a:endParaRPr lang="en-US" sz="1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Many farm laborers were thrown out of work and small farmers we forced off their lands because they could not compete.</a:t>
            </a:r>
          </a:p>
          <a:p>
            <a:endParaRPr lang="en-US" sz="1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Villages shrank as people migrated in search for work.  Eventually, over time, jobless farm workers settled in towns and cities and would tend to machines of the Industrial Revolution.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112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_8-z-DJhoXIQ/Swn97O-pKZI/AAAAAAAACJw/l7lQUL5rhuA/s1600/LandEnclosure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304800" y="0"/>
            <a:ext cx="8763000" cy="55550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638800"/>
            <a:ext cx="7924800" cy="646331"/>
          </a:xfrm>
          <a:prstGeom prst="rect">
            <a:avLst/>
          </a:prstGeom>
          <a:noFill/>
        </p:spPr>
        <p:txBody>
          <a:bodyPr wrap="square" rtlCol="0">
            <a:spAutoFit/>
          </a:bodyPr>
          <a:lstStyle/>
          <a:p>
            <a:r>
              <a:rPr lang="en-US" b="1" u="sng" dirty="0" smtClean="0">
                <a:solidFill>
                  <a:srgbClr val="FF0000"/>
                </a:solidFill>
                <a:latin typeface="Times New Roman" panose="02020603050405020304" pitchFamily="18" charset="0"/>
                <a:cs typeface="Times New Roman" panose="02020603050405020304" pitchFamily="18" charset="0"/>
              </a:rPr>
              <a:t>Answer:</a:t>
            </a:r>
            <a:r>
              <a:rPr lang="en-US" dirty="0" smtClean="0">
                <a:solidFill>
                  <a:srgbClr val="FF0000"/>
                </a:solidFill>
                <a:latin typeface="Times New Roman" panose="02020603050405020304" pitchFamily="18" charset="0"/>
                <a:cs typeface="Times New Roman" panose="02020603050405020304" pitchFamily="18" charset="0"/>
              </a:rPr>
              <a:t>  Between 1600 and 1700; farm output and profits rose, but small farmers were forced off the land and eventually migrated to cities to find work.</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6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u="sng" dirty="0" smtClean="0">
                <a:latin typeface="Times New Roman" panose="02020603050405020304" pitchFamily="18" charset="0"/>
                <a:cs typeface="Times New Roman" panose="02020603050405020304" pitchFamily="18" charset="0"/>
              </a:rPr>
              <a:t>Population Multiplies </a:t>
            </a:r>
            <a:endParaRPr lang="en-US"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57200" y="1447800"/>
            <a:ext cx="8278091" cy="4093428"/>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The agricultural revolution contribute to a rapid growth in population. Britain's population soared from about </a:t>
            </a:r>
            <a:r>
              <a:rPr lang="en-US" sz="2000" u="sng" dirty="0" smtClean="0">
                <a:latin typeface="Times New Roman" panose="02020603050405020304" pitchFamily="18" charset="0"/>
                <a:cs typeface="Times New Roman" panose="02020603050405020304" pitchFamily="18" charset="0"/>
              </a:rPr>
              <a:t>5</a:t>
            </a:r>
            <a:r>
              <a:rPr lang="en-US" sz="2000" dirty="0" smtClean="0">
                <a:latin typeface="Times New Roman" panose="02020603050405020304" pitchFamily="18" charset="0"/>
                <a:cs typeface="Times New Roman" panose="02020603050405020304" pitchFamily="18" charset="0"/>
              </a:rPr>
              <a:t> million in 1700 to almost </a:t>
            </a:r>
            <a:r>
              <a:rPr lang="en-US" sz="2000" u="sng" dirty="0" smtClean="0">
                <a:latin typeface="Times New Roman" panose="02020603050405020304" pitchFamily="18" charset="0"/>
                <a:cs typeface="Times New Roman" panose="02020603050405020304" pitchFamily="18" charset="0"/>
              </a:rPr>
              <a:t>9</a:t>
            </a:r>
            <a:r>
              <a:rPr lang="en-US" sz="2000" dirty="0" smtClean="0">
                <a:latin typeface="Times New Roman" panose="02020603050405020304" pitchFamily="18" charset="0"/>
                <a:cs typeface="Times New Roman" panose="02020603050405020304" pitchFamily="18" charset="0"/>
              </a:rPr>
              <a:t> million in 1800.</a:t>
            </a:r>
          </a:p>
          <a:p>
            <a:endParaRPr lang="en-US" sz="1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population of Europe as a whole shot up from roughly </a:t>
            </a:r>
            <a:r>
              <a:rPr lang="en-US" sz="2000" u="sng" dirty="0" smtClean="0">
                <a:latin typeface="Times New Roman" panose="02020603050405020304" pitchFamily="18" charset="0"/>
                <a:cs typeface="Times New Roman" panose="02020603050405020304" pitchFamily="18" charset="0"/>
              </a:rPr>
              <a:t>120</a:t>
            </a:r>
            <a:r>
              <a:rPr lang="en-US" sz="2000" dirty="0" smtClean="0">
                <a:latin typeface="Times New Roman" panose="02020603050405020304" pitchFamily="18" charset="0"/>
                <a:cs typeface="Times New Roman" panose="02020603050405020304" pitchFamily="18" charset="0"/>
              </a:rPr>
              <a:t> million to about </a:t>
            </a:r>
            <a:r>
              <a:rPr lang="en-US" sz="2000" u="sng" dirty="0" smtClean="0">
                <a:latin typeface="Times New Roman" panose="02020603050405020304" pitchFamily="18" charset="0"/>
                <a:cs typeface="Times New Roman" panose="02020603050405020304" pitchFamily="18" charset="0"/>
              </a:rPr>
              <a:t>180</a:t>
            </a:r>
            <a:r>
              <a:rPr lang="en-US" sz="2000" dirty="0" smtClean="0">
                <a:latin typeface="Times New Roman" panose="02020603050405020304" pitchFamily="18" charset="0"/>
                <a:cs typeface="Times New Roman" panose="02020603050405020304" pitchFamily="18" charset="0"/>
              </a:rPr>
              <a:t> million during the same period.</a:t>
            </a:r>
          </a:p>
          <a:p>
            <a:endParaRPr lang="en-US" sz="1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Such population growth had never been seen before.</a:t>
            </a:r>
          </a:p>
          <a:p>
            <a:endParaRPr lang="en-US" sz="1000" dirty="0" smtClean="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Why Did </a:t>
            </a:r>
            <a:r>
              <a:rPr lang="en-US" sz="2000" b="1" i="1" dirty="0">
                <a:latin typeface="Times New Roman" panose="02020603050405020304" pitchFamily="18" charset="0"/>
                <a:cs typeface="Times New Roman" panose="02020603050405020304" pitchFamily="18" charset="0"/>
              </a:rPr>
              <a:t>T</a:t>
            </a:r>
            <a:r>
              <a:rPr lang="en-US" sz="2000" b="1" i="1" dirty="0" smtClean="0">
                <a:latin typeface="Times New Roman" panose="02020603050405020304" pitchFamily="18" charset="0"/>
                <a:cs typeface="Times New Roman" panose="02020603050405020304" pitchFamily="18" charset="0"/>
              </a:rPr>
              <a:t>he </a:t>
            </a:r>
            <a:r>
              <a:rPr lang="en-US" sz="2000" b="1" i="1" dirty="0">
                <a:latin typeface="Times New Roman" panose="02020603050405020304" pitchFamily="18" charset="0"/>
                <a:cs typeface="Times New Roman" panose="02020603050405020304" pitchFamily="18" charset="0"/>
              </a:rPr>
              <a:t>P</a:t>
            </a:r>
            <a:r>
              <a:rPr lang="en-US" sz="2000" b="1" i="1" dirty="0" smtClean="0">
                <a:latin typeface="Times New Roman" panose="02020603050405020304" pitchFamily="18" charset="0"/>
                <a:cs typeface="Times New Roman" panose="02020603050405020304" pitchFamily="18" charset="0"/>
              </a:rPr>
              <a:t>opulation </a:t>
            </a:r>
            <a:r>
              <a:rPr lang="en-US" sz="2000" b="1" i="1" dirty="0">
                <a:latin typeface="Times New Roman" panose="02020603050405020304" pitchFamily="18" charset="0"/>
                <a:cs typeface="Times New Roman" panose="02020603050405020304" pitchFamily="18" charset="0"/>
              </a:rPr>
              <a:t>I</a:t>
            </a:r>
            <a:r>
              <a:rPr lang="en-US" sz="2000" b="1" i="1" dirty="0" smtClean="0">
                <a:latin typeface="Times New Roman" panose="02020603050405020304" pitchFamily="18" charset="0"/>
                <a:cs typeface="Times New Roman" panose="02020603050405020304" pitchFamily="18" charset="0"/>
              </a:rPr>
              <a:t>ncrease </a:t>
            </a:r>
            <a:r>
              <a:rPr lang="en-US" sz="2000" b="1" i="1" dirty="0">
                <a:latin typeface="Times New Roman" panose="02020603050405020304" pitchFamily="18" charset="0"/>
                <a:cs typeface="Times New Roman" panose="02020603050405020304" pitchFamily="18" charset="0"/>
              </a:rPr>
              <a:t>O</a:t>
            </a:r>
            <a:r>
              <a:rPr lang="en-US" sz="2000" b="1" i="1" dirty="0" smtClean="0">
                <a:latin typeface="Times New Roman" panose="02020603050405020304" pitchFamily="18" charset="0"/>
                <a:cs typeface="Times New Roman" panose="02020603050405020304" pitchFamily="18" charset="0"/>
              </a:rPr>
              <a:t>ccur?</a:t>
            </a:r>
          </a:p>
          <a:p>
            <a:endParaRPr lang="en-US" sz="1000" dirty="0" smtClean="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Agricultural revolution reduced the risk of death from famine because </a:t>
            </a:r>
            <a:r>
              <a:rPr lang="en-US" sz="2000" u="sng" dirty="0" smtClean="0">
                <a:latin typeface="Times New Roman" panose="02020603050405020304" pitchFamily="18" charset="0"/>
                <a:cs typeface="Times New Roman" panose="02020603050405020304" pitchFamily="18" charset="0"/>
              </a:rPr>
              <a:t>it created a surplus of food</a:t>
            </a:r>
            <a:r>
              <a:rPr lang="en-US" sz="2000" dirty="0" smtClean="0">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People ate better = </a:t>
            </a:r>
            <a:r>
              <a:rPr lang="en-US" sz="2000" u="sng" dirty="0" smtClean="0">
                <a:latin typeface="Times New Roman" panose="02020603050405020304" pitchFamily="18" charset="0"/>
                <a:cs typeface="Times New Roman" panose="02020603050405020304" pitchFamily="18" charset="0"/>
              </a:rPr>
              <a:t>healthier</a:t>
            </a:r>
            <a:r>
              <a:rPr lang="en-US" sz="2000" dirty="0" smtClean="0">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Better </a:t>
            </a:r>
            <a:r>
              <a:rPr lang="en-US" sz="2000" u="sng" dirty="0" smtClean="0">
                <a:latin typeface="Times New Roman" panose="02020603050405020304" pitchFamily="18" charset="0"/>
                <a:cs typeface="Times New Roman" panose="02020603050405020304" pitchFamily="18" charset="0"/>
              </a:rPr>
              <a:t>hygiene</a:t>
            </a:r>
            <a:r>
              <a:rPr lang="en-US" sz="2000" dirty="0" smtClean="0">
                <a:latin typeface="Times New Roman" panose="02020603050405020304" pitchFamily="18" charset="0"/>
                <a:cs typeface="Times New Roman" panose="02020603050405020304" pitchFamily="18" charset="0"/>
              </a:rPr>
              <a:t> and </a:t>
            </a:r>
            <a:r>
              <a:rPr lang="en-US" sz="2000" u="sng" dirty="0" smtClean="0">
                <a:latin typeface="Times New Roman" panose="02020603050405020304" pitchFamily="18" charset="0"/>
                <a:cs typeface="Times New Roman" panose="02020603050405020304" pitchFamily="18" charset="0"/>
              </a:rPr>
              <a:t>sanitation</a:t>
            </a:r>
          </a:p>
          <a:p>
            <a:pPr marL="742950" lvl="1" indent="-285750">
              <a:buFont typeface="Wingdings" panose="05000000000000000000" pitchFamily="2" charset="2"/>
              <a:buChar char="Ø"/>
            </a:pPr>
            <a:r>
              <a:rPr lang="en-US" sz="2000" u="sng" dirty="0" smtClean="0">
                <a:latin typeface="Times New Roman" panose="02020603050405020304" pitchFamily="18" charset="0"/>
                <a:cs typeface="Times New Roman" panose="02020603050405020304" pitchFamily="18" charset="0"/>
              </a:rPr>
              <a:t>Improved medical care</a:t>
            </a:r>
            <a:endParaRPr lang="en-US" sz="2000" u="sng" dirty="0">
              <a:latin typeface="Times New Roman" panose="02020603050405020304" pitchFamily="18" charset="0"/>
              <a:cs typeface="Times New Roman" panose="02020603050405020304" pitchFamily="18" charset="0"/>
            </a:endParaRPr>
          </a:p>
        </p:txBody>
      </p:sp>
      <p:pic>
        <p:nvPicPr>
          <p:cNvPr id="5122" name="Picture 2" descr="C:\Users\Joseph Fabiano\AppData\Local\Microsoft\Windows\Temporary Internet Files\Content.IE5\OKESFDWW\1601445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95345"/>
            <a:ext cx="2630424" cy="236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447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905000"/>
            <a:ext cx="8229600" cy="1143000"/>
          </a:xfrm>
        </p:spPr>
        <p:txBody>
          <a:bodyPr>
            <a:normAutofit fontScale="90000"/>
          </a:bodyPr>
          <a:lstStyle/>
          <a:p>
            <a:r>
              <a:rPr lang="en-US" b="1" i="1" dirty="0" smtClean="0">
                <a:latin typeface="Times New Roman" panose="02020603050405020304" pitchFamily="18" charset="0"/>
                <a:cs typeface="Times New Roman" panose="02020603050405020304" pitchFamily="18" charset="0"/>
              </a:rPr>
              <a:t>How did an agricultural revolution contribute to population growth?</a:t>
            </a:r>
            <a:endParaRPr lang="en-US" b="1" i="1" dirty="0">
              <a:latin typeface="Times New Roman" panose="02020603050405020304" pitchFamily="18" charset="0"/>
              <a:cs typeface="Times New Roman" panose="02020603050405020304" pitchFamily="18" charset="0"/>
            </a:endParaRPr>
          </a:p>
        </p:txBody>
      </p:sp>
      <p:pic>
        <p:nvPicPr>
          <p:cNvPr id="3076" name="Picture 4" descr="C:\Users\Joseph Fabiano\AppData\Local\Microsoft\Windows\Temporary Internet Files\Content.IE5\OKESFDWW\critical_thinking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6073" y="3723448"/>
            <a:ext cx="4055936" cy="313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8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18891</TotalTime>
  <Words>1980</Words>
  <Application>Microsoft Office PowerPoint</Application>
  <PresentationFormat>On-screen Show (4:3)</PresentationFormat>
  <Paragraphs>295</Paragraphs>
  <Slides>42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MS Pゴシック</vt:lpstr>
      <vt:lpstr>Times</vt:lpstr>
      <vt:lpstr>Times New Roman</vt:lpstr>
      <vt:lpstr>Verdana</vt:lpstr>
      <vt:lpstr>Wingdings</vt:lpstr>
      <vt:lpstr>Office Theme</vt:lpstr>
      <vt:lpstr>Chapter 7: The Industrial Revolution Begins 1750-1850 Section 1: The Beginning  </vt:lpstr>
      <vt:lpstr>Dawn of the Industrial Age</vt:lpstr>
      <vt:lpstr>Life Changes as Industry Spreads</vt:lpstr>
      <vt:lpstr>Why was the Industrial Revolution a turning point in world history?</vt:lpstr>
      <vt:lpstr>Agriculture Spurs Industry</vt:lpstr>
      <vt:lpstr>Enclosure Increases Output Causes Migration </vt:lpstr>
      <vt:lpstr>PowerPoint Presentation</vt:lpstr>
      <vt:lpstr>Population Multiplies </vt:lpstr>
      <vt:lpstr>How did an agricultural revolution contribute to population growth?</vt:lpstr>
      <vt:lpstr>New Technology Becomes Key</vt:lpstr>
      <vt:lpstr>New Technology</vt:lpstr>
      <vt:lpstr> The differences between these two steam driven machines is subtle and not quite obvious, but the one on the right displays Watt's improvement over the earlier device. Watt's is remarkable for its precision and increase in force. It was to have revolutionized the world because of its versatility, relative ease of repair, fuel, and efficiency.</vt:lpstr>
      <vt:lpstr>The Quality of Coal Improves</vt:lpstr>
      <vt:lpstr>What new technologies helped to trigger the Industrial Revolution?</vt:lpstr>
      <vt:lpstr>Chapter 7 The Industrial Revolution Begins (1750-1850) Section 2 – Britain Leads the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7 - The Industrial Revolution Begins (1750-1850) Section 3: Social Impact of the Industrial Revolution</vt:lpstr>
      <vt:lpstr>Social Impact of the Industrial Revolution</vt:lpstr>
      <vt:lpstr>People Move to New Industrial Cities  </vt:lpstr>
      <vt:lpstr>New Social Classes Emerge</vt:lpstr>
      <vt:lpstr>The Industrial Working Class </vt:lpstr>
      <vt:lpstr>Workers Stage Futile Protests</vt:lpstr>
      <vt:lpstr>Workers find Comfort in Religion</vt:lpstr>
      <vt:lpstr>Life in the Factories and Mines</vt:lpstr>
      <vt:lpstr>Miners Face Worse Conditions</vt:lpstr>
      <vt:lpstr>PowerPoint Presentation</vt:lpstr>
      <vt:lpstr>PowerPoint Presentation</vt:lpstr>
      <vt:lpstr>The Results of Industrialization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Dawn of the Industrial Age</dc:title>
  <dc:creator>Joseph Fabiano</dc:creator>
  <cp:lastModifiedBy>Joseph Fabiano</cp:lastModifiedBy>
  <cp:revision>43</cp:revision>
  <cp:lastPrinted>2015-10-21T03:27:42Z</cp:lastPrinted>
  <dcterms:created xsi:type="dcterms:W3CDTF">2015-10-12T20:44:50Z</dcterms:created>
  <dcterms:modified xsi:type="dcterms:W3CDTF">2017-10-17T13:25:48Z</dcterms:modified>
</cp:coreProperties>
</file>